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70" r:id="rId5"/>
    <p:sldId id="261" r:id="rId6"/>
    <p:sldId id="269" r:id="rId7"/>
    <p:sldId id="271" r:id="rId8"/>
    <p:sldId id="273" r:id="rId9"/>
    <p:sldId id="274" r:id="rId10"/>
    <p:sldId id="283" r:id="rId11"/>
    <p:sldId id="263" r:id="rId12"/>
    <p:sldId id="278" r:id="rId13"/>
    <p:sldId id="279" r:id="rId14"/>
    <p:sldId id="276" r:id="rId15"/>
    <p:sldId id="277" r:id="rId16"/>
    <p:sldId id="26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6" autoAdjust="0"/>
    <p:restoredTop sz="76615" autoAdjust="0"/>
  </p:normalViewPr>
  <p:slideViewPr>
    <p:cSldViewPr snapToGrid="0">
      <p:cViewPr varScale="1">
        <p:scale>
          <a:sx n="93" d="100"/>
          <a:sy n="93" d="100"/>
        </p:scale>
        <p:origin x="11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es Lim" userId="979fe1c0-50b1-43ba-a804-77cbab93d36f" providerId="ADAL" clId="{CA91F45F-6389-114C-AE69-B112A8113115}"/>
    <pc:docChg chg="delSld modSld">
      <pc:chgData name="Ganges Lim" userId="979fe1c0-50b1-43ba-a804-77cbab93d36f" providerId="ADAL" clId="{CA91F45F-6389-114C-AE69-B112A8113115}" dt="2019-07-10T04:50:43.933" v="10" actId="20577"/>
      <pc:docMkLst>
        <pc:docMk/>
      </pc:docMkLst>
      <pc:sldChg chg="modSp">
        <pc:chgData name="Ganges Lim" userId="979fe1c0-50b1-43ba-a804-77cbab93d36f" providerId="ADAL" clId="{CA91F45F-6389-114C-AE69-B112A8113115}" dt="2019-07-10T04:47:12.050" v="0" actId="20577"/>
        <pc:sldMkLst>
          <pc:docMk/>
          <pc:sldMk cId="3061362602" sldId="257"/>
        </pc:sldMkLst>
        <pc:spChg chg="mod">
          <ac:chgData name="Ganges Lim" userId="979fe1c0-50b1-43ba-a804-77cbab93d36f" providerId="ADAL" clId="{CA91F45F-6389-114C-AE69-B112A8113115}" dt="2019-07-10T04:47:12.050" v="0" actId="20577"/>
          <ac:spMkLst>
            <pc:docMk/>
            <pc:sldMk cId="3061362602" sldId="257"/>
            <ac:spMk id="18" creationId="{00000000-0000-0000-0000-000000000000}"/>
          </ac:spMkLst>
        </pc:spChg>
      </pc:sldChg>
      <pc:sldChg chg="modNotesTx">
        <pc:chgData name="Ganges Lim" userId="979fe1c0-50b1-43ba-a804-77cbab93d36f" providerId="ADAL" clId="{CA91F45F-6389-114C-AE69-B112A8113115}" dt="2019-07-10T04:48:00.760" v="8" actId="20577"/>
        <pc:sldMkLst>
          <pc:docMk/>
          <pc:sldMk cId="1195931259" sldId="259"/>
        </pc:sldMkLst>
      </pc:sldChg>
      <pc:sldChg chg="modSp">
        <pc:chgData name="Ganges Lim" userId="979fe1c0-50b1-43ba-a804-77cbab93d36f" providerId="ADAL" clId="{CA91F45F-6389-114C-AE69-B112A8113115}" dt="2019-07-10T04:50:43.933" v="10" actId="20577"/>
        <pc:sldMkLst>
          <pc:docMk/>
          <pc:sldMk cId="1640287526" sldId="268"/>
        </pc:sldMkLst>
        <pc:spChg chg="mod">
          <ac:chgData name="Ganges Lim" userId="979fe1c0-50b1-43ba-a804-77cbab93d36f" providerId="ADAL" clId="{CA91F45F-6389-114C-AE69-B112A8113115}" dt="2019-07-10T04:50:43.933" v="10" actId="20577"/>
          <ac:spMkLst>
            <pc:docMk/>
            <pc:sldMk cId="1640287526" sldId="268"/>
            <ac:spMk id="2" creationId="{00000000-0000-0000-0000-000000000000}"/>
          </ac:spMkLst>
        </pc:spChg>
      </pc:sldChg>
      <pc:sldChg chg="del">
        <pc:chgData name="Ganges Lim" userId="979fe1c0-50b1-43ba-a804-77cbab93d36f" providerId="ADAL" clId="{CA91F45F-6389-114C-AE69-B112A8113115}" dt="2019-07-10T04:47:34.968" v="3" actId="2696"/>
        <pc:sldMkLst>
          <pc:docMk/>
          <pc:sldMk cId="1636167256" sldId="275"/>
        </pc:sldMkLst>
      </pc:sldChg>
      <pc:sldChg chg="modSp">
        <pc:chgData name="Ganges Lim" userId="979fe1c0-50b1-43ba-a804-77cbab93d36f" providerId="ADAL" clId="{CA91F45F-6389-114C-AE69-B112A8113115}" dt="2019-07-10T04:47:28.890" v="2" actId="20577"/>
        <pc:sldMkLst>
          <pc:docMk/>
          <pc:sldMk cId="3456445003" sldId="278"/>
        </pc:sldMkLst>
        <pc:spChg chg="mod">
          <ac:chgData name="Ganges Lim" userId="979fe1c0-50b1-43ba-a804-77cbab93d36f" providerId="ADAL" clId="{CA91F45F-6389-114C-AE69-B112A8113115}" dt="2019-07-10T04:47:28.890" v="2" actId="20577"/>
          <ac:spMkLst>
            <pc:docMk/>
            <pc:sldMk cId="3456445003" sldId="278"/>
            <ac:spMk id="5" creationId="{00000000-0000-0000-0000-000000000000}"/>
          </ac:spMkLst>
        </pc:spChg>
      </pc:sldChg>
      <pc:sldChg chg="del">
        <pc:chgData name="Ganges Lim" userId="979fe1c0-50b1-43ba-a804-77cbab93d36f" providerId="ADAL" clId="{CA91F45F-6389-114C-AE69-B112A8113115}" dt="2019-07-10T04:47:38.806" v="4" actId="2696"/>
        <pc:sldMkLst>
          <pc:docMk/>
          <pc:sldMk cId="808761273" sldId="280"/>
        </pc:sldMkLst>
      </pc:sldChg>
      <pc:sldChg chg="del">
        <pc:chgData name="Ganges Lim" userId="979fe1c0-50b1-43ba-a804-77cbab93d36f" providerId="ADAL" clId="{CA91F45F-6389-114C-AE69-B112A8113115}" dt="2019-07-10T04:47:42.836" v="5" actId="2696"/>
        <pc:sldMkLst>
          <pc:docMk/>
          <pc:sldMk cId="4011729252" sldId="281"/>
        </pc:sldMkLst>
      </pc:sldChg>
      <pc:sldChg chg="del">
        <pc:chgData name="Ganges Lim" userId="979fe1c0-50b1-43ba-a804-77cbab93d36f" providerId="ADAL" clId="{CA91F45F-6389-114C-AE69-B112A8113115}" dt="2019-07-10T04:47:43.635" v="6" actId="2696"/>
        <pc:sldMkLst>
          <pc:docMk/>
          <pc:sldMk cId="858846744"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202A5-B4A5-4A77-AF99-95D58B5EB52C}" type="datetimeFigureOut">
              <a:rPr lang="en-NZ" smtClean="0"/>
              <a:t>10/07/19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7616E-C812-4362-8599-54077D887540}" type="slidenum">
              <a:rPr lang="en-NZ" smtClean="0"/>
              <a:t>‹#›</a:t>
            </a:fld>
            <a:endParaRPr lang="en-NZ"/>
          </a:p>
        </p:txBody>
      </p:sp>
    </p:spTree>
    <p:extLst>
      <p:ext uri="{BB962C8B-B14F-4D97-AF65-F5344CB8AC3E}">
        <p14:creationId xmlns:p14="http://schemas.microsoft.com/office/powerpoint/2010/main" val="413561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Left to right: </a:t>
            </a:r>
            <a:r>
              <a:rPr lang="de-DE" dirty="0"/>
              <a:t>© Matthew</a:t>
            </a:r>
            <a:r>
              <a:rPr lang="de-DE" baseline="0" dirty="0"/>
              <a:t> Hinton </a:t>
            </a:r>
            <a:r>
              <a:rPr lang="en-NZ" baseline="0" dirty="0"/>
              <a:t>(http://photos.nola.com/nolacom_photo_essays/2011/09/photographers_lens_tropical_st.html#photo-9971883) (sent an email Nov 02/2016 asking permission, awaiting response), </a:t>
            </a:r>
            <a:r>
              <a:rPr lang="de-DE" dirty="0"/>
              <a:t>© Eli Sarnat, Share Alike CC BY-SA Licence</a:t>
            </a:r>
            <a:r>
              <a:rPr lang="en-NZ" baseline="0" dirty="0"/>
              <a:t> and </a:t>
            </a:r>
            <a:r>
              <a:rPr lang="de-DE" dirty="0"/>
              <a:t>© Phil Lester.</a:t>
            </a:r>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1</a:t>
            </a:fld>
            <a:endParaRPr lang="en-NZ"/>
          </a:p>
        </p:txBody>
      </p:sp>
    </p:spTree>
    <p:extLst>
      <p:ext uri="{BB962C8B-B14F-4D97-AF65-F5344CB8AC3E}">
        <p14:creationId xmlns:p14="http://schemas.microsoft.com/office/powerpoint/2010/main" val="260724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When invasive</a:t>
            </a:r>
            <a:r>
              <a:rPr lang="en-NZ" baseline="0" dirty="0"/>
              <a:t> ants reach high abundance, they can be a major nuisance in three ways: 1. they farm scale insects, aphids and other honeydew producing bugs, which damage crop plants, reduce yields and spread crop diseases. 2. They can kill or injure local wildlife including birds, crabs, lizards, insects and can make it difficult for stock animals like pigs and chickens to feed. 3. Many invasive ants sting or bite when disturbed. Stings can form blisters and become infected. Sometimes the ants can grow to such high numbers that people cannot eat, work or sleep because there are always ants crawling all over them.</a:t>
            </a:r>
          </a:p>
          <a:p>
            <a:endParaRPr lang="en-NZ" baseline="0" dirty="0"/>
          </a:p>
          <a:p>
            <a:r>
              <a:rPr lang="en-NZ" baseline="0" dirty="0"/>
              <a:t>Additional Information:</a:t>
            </a:r>
          </a:p>
          <a:p>
            <a:pPr marL="228600" indent="-228600">
              <a:buAutoNum type="arabicParenR"/>
            </a:pPr>
            <a:r>
              <a:rPr lang="en-NZ" dirty="0"/>
              <a:t>Damage to agriculture and crops. Invasive ants don’t directly damage crops, but they “farm” sap sucking insects such as aphids, scale insects and mealy bugs that do. These sap sucking insects directly damage the plants and spread plant diseases. The ants protect the sap sucking pests from predators, which allows the pests to increase their numbers. In return the ants collect the sugary honeydew that the sap suckers excrete. The ants also make it difficult for stock animals such as pigs and chickens to eat or sleep and the ants may also kill and eat newly hatched chicks. </a:t>
            </a:r>
          </a:p>
          <a:p>
            <a:pPr marL="228600" indent="-228600">
              <a:buAutoNum type="arabicParenR"/>
            </a:pPr>
            <a:r>
              <a:rPr lang="en-NZ" dirty="0"/>
              <a:t>Damage to the environment. Ants are hungry predators. When they are in large numbers invasive ants kill other insects, birds, crabs, lizards and other animals. Some of these animals perform important actions for the whole ecosystem. For example, on Christmas Island crabs remove seedlings of understorey vegetation. When yellow crazy ants killed all the crabs, the understorey vegetation went wild. The large numbers of understorey plants shaded out all the canopy seedlings. This meant that there would be no new canopy trees to replace old ones that fell and that the entire ecosystem would change. As some birds and other animals depend on these canopy trees for food and shelter their numbers decline. This in turn affects the birds and other animals that preyed on them. So, ants killing the crabs had an effect on the entire ecosystem. Some Pacific ecosystems are not well understood, so it is uncertain what large scale effects invasive ants may have on them. </a:t>
            </a:r>
          </a:p>
          <a:p>
            <a:pPr marL="228600" indent="-228600">
              <a:buAutoNum type="arabicParenR"/>
            </a:pPr>
            <a:r>
              <a:rPr lang="en-NZ" dirty="0"/>
              <a:t>Invasive ants can cause humans great discomfort. Some species of ants bite, while others sting or spray acid when they are disturbed. In large numbers the ants make it difficult for people to eat, gather food, work or sleep as they crawl all over them day and night. Ask the students to share any stories they may have about ants in their homes, on their family’s crops or that they might have seen in the bush.</a:t>
            </a:r>
            <a:endParaRPr lang="en-NZ" baseline="0" dirty="0"/>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clockwise from left </a:t>
            </a:r>
            <a:r>
              <a:rPr lang="de-DE" dirty="0"/>
              <a:t>© </a:t>
            </a:r>
            <a:r>
              <a:rPr lang="en-NZ" baseline="0" dirty="0" err="1"/>
              <a:t>Plegadis</a:t>
            </a:r>
            <a:r>
              <a:rPr lang="en-NZ" baseline="0" dirty="0"/>
              <a:t>, Wikipedia, </a:t>
            </a:r>
            <a:r>
              <a:rPr lang="de-DE" dirty="0"/>
              <a:t>© Meghan Cooling, © Sheldon Plentovich, © Shutterstock</a:t>
            </a:r>
            <a:r>
              <a:rPr lang="de-DE" baseline="0" dirty="0"/>
              <a:t> / Panya Kuanun</a:t>
            </a:r>
            <a:r>
              <a:rPr lang="de-DE" dirty="0"/>
              <a:t>, MISC website, ©</a:t>
            </a:r>
            <a:r>
              <a:rPr lang="de-DE" baseline="0" dirty="0"/>
              <a:t> </a:t>
            </a:r>
            <a:r>
              <a:rPr lang="de-DE" dirty="0"/>
              <a:t>Phil Lester</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10</a:t>
            </a:fld>
            <a:endParaRPr lang="en-NZ"/>
          </a:p>
        </p:txBody>
      </p:sp>
    </p:spTree>
    <p:extLst>
      <p:ext uri="{BB962C8B-B14F-4D97-AF65-F5344CB8AC3E}">
        <p14:creationId xmlns:p14="http://schemas.microsoft.com/office/powerpoint/2010/main" val="32689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Ants</a:t>
            </a:r>
            <a:r>
              <a:rPr lang="en-NZ" baseline="0" dirty="0"/>
              <a:t> perform a number of tasks that are good for the environment. Perhaps most importantly they assist in the breakdown of organic materials and nutrient cycling. Even ants that are introduced outside of their natural range can benefit the environment. </a:t>
            </a:r>
          </a:p>
          <a:p>
            <a:endParaRPr lang="en-NZ" baseline="0" dirty="0"/>
          </a:p>
          <a:p>
            <a:r>
              <a:rPr lang="en-NZ" baseline="0" dirty="0"/>
              <a:t>The ant in the picture is </a:t>
            </a:r>
            <a:r>
              <a:rPr lang="en-NZ" i="1" baseline="0" dirty="0" err="1"/>
              <a:t>Odontomachus</a:t>
            </a:r>
            <a:r>
              <a:rPr lang="en-NZ" i="1" baseline="0" dirty="0"/>
              <a:t> </a:t>
            </a:r>
            <a:r>
              <a:rPr lang="en-NZ" i="1" baseline="0" dirty="0" err="1"/>
              <a:t>similimus</a:t>
            </a:r>
            <a:r>
              <a:rPr lang="en-NZ" baseline="0" dirty="0"/>
              <a:t>.  It is one of the biggest introduced ants in the Pacific and while it can give a nasty bite and has a painful sting, it is not aggressive. It is a slow moving solitary hunter that rarely causes people ant bother.</a:t>
            </a:r>
          </a:p>
          <a:p>
            <a:r>
              <a:rPr lang="en-NZ" baseline="0" dirty="0"/>
              <a:t>Some ants only become a problem when they reach high numbers. Others cause problems because they sting or spray acid.</a:t>
            </a:r>
          </a:p>
          <a:p>
            <a:endParaRPr lang="en-NZ" baseline="0" dirty="0"/>
          </a:p>
          <a:p>
            <a:r>
              <a:rPr lang="en-NZ"/>
              <a:t>It </a:t>
            </a:r>
            <a:r>
              <a:rPr lang="en-NZ" dirty="0"/>
              <a:t>is important that students understand that not all ants are a problem. Generally, ants are beneficial to the environment acting as decomposers and soil enrichers. Some ants (such as yellow crazy ants) are only a problem in large numbers.</a:t>
            </a:r>
            <a:endParaRPr lang="en-NZ" baseline="0" dirty="0"/>
          </a:p>
          <a:p>
            <a:endParaRPr lang="en-NZ" baseline="0" dirty="0"/>
          </a:p>
          <a:p>
            <a:r>
              <a:rPr lang="en-NZ" baseline="0" dirty="0"/>
              <a:t>Credits: </a:t>
            </a:r>
            <a:r>
              <a:rPr lang="de-DE" dirty="0"/>
              <a:t>© Eli </a:t>
            </a:r>
            <a:r>
              <a:rPr lang="de-DE" dirty="0" err="1"/>
              <a:t>Sarnat</a:t>
            </a:r>
            <a:r>
              <a:rPr lang="de-DE" dirty="0"/>
              <a:t>, Share </a:t>
            </a:r>
            <a:r>
              <a:rPr lang="de-DE" dirty="0" err="1"/>
              <a:t>Alike</a:t>
            </a:r>
            <a:r>
              <a:rPr lang="de-DE" dirty="0"/>
              <a:t> CC BY-SA </a:t>
            </a:r>
            <a:r>
              <a:rPr lang="de-DE" dirty="0" err="1"/>
              <a:t>Licence</a:t>
            </a:r>
            <a:endParaRPr lang="en-NZ" baseline="0" dirty="0"/>
          </a:p>
          <a:p>
            <a:endParaRPr lang="en-NZ" baseline="0" dirty="0"/>
          </a:p>
        </p:txBody>
      </p:sp>
      <p:sp>
        <p:nvSpPr>
          <p:cNvPr id="4" name="Slide Number Placeholder 3"/>
          <p:cNvSpPr>
            <a:spLocks noGrp="1"/>
          </p:cNvSpPr>
          <p:nvPr>
            <p:ph type="sldNum" sz="quarter" idx="10"/>
          </p:nvPr>
        </p:nvSpPr>
        <p:spPr/>
        <p:txBody>
          <a:bodyPr/>
          <a:lstStyle/>
          <a:p>
            <a:fld id="{B759B515-DD61-4345-9F7C-98248E0C093E}" type="slidenum">
              <a:rPr lang="en-NZ" smtClean="0"/>
              <a:t>11</a:t>
            </a:fld>
            <a:endParaRPr lang="en-NZ"/>
          </a:p>
        </p:txBody>
      </p:sp>
    </p:spTree>
    <p:extLst>
      <p:ext uri="{BB962C8B-B14F-4D97-AF65-F5344CB8AC3E}">
        <p14:creationId xmlns:p14="http://schemas.microsoft.com/office/powerpoint/2010/main" val="367832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Credits:</a:t>
            </a:r>
          </a:p>
          <a:p>
            <a:r>
              <a:rPr lang="en-NZ" sz="1200" i="1" dirty="0"/>
              <a:t>ant &amp; ladders </a:t>
            </a:r>
            <a:r>
              <a:rPr lang="en-NZ" sz="1200" dirty="0"/>
              <a:t>was created by Allan </a:t>
            </a:r>
            <a:r>
              <a:rPr lang="en-NZ" sz="1200" dirty="0" err="1"/>
              <a:t>Burne</a:t>
            </a:r>
            <a:r>
              <a:rPr lang="en-NZ" sz="1200" dirty="0"/>
              <a:t> &amp; Monica Gruber of Pacific Biosecurity for the PIAT on behalf on New Zealand Ministry of Foreign Affairs and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12</a:t>
            </a:fld>
            <a:endParaRPr lang="en-NZ"/>
          </a:p>
        </p:txBody>
      </p:sp>
    </p:spTree>
    <p:extLst>
      <p:ext uri="{BB962C8B-B14F-4D97-AF65-F5344CB8AC3E}">
        <p14:creationId xmlns:p14="http://schemas.microsoft.com/office/powerpoint/2010/main" val="260603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 Image from </a:t>
            </a:r>
            <a:r>
              <a:rPr lang="en-NZ" sz="1200" b="0" i="1" kern="1200" dirty="0">
                <a:solidFill>
                  <a:schemeClr val="tx1"/>
                </a:solidFill>
                <a:effectLst/>
                <a:latin typeface="+mn-lt"/>
                <a:ea typeface="+mn-ea"/>
                <a:cs typeface="+mn-cs"/>
              </a:rPr>
              <a:t>Image courtesy of TAW4 at FreeDigitalPhotos.net</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7616E-C812-4362-8599-54077D887540}" type="slidenum">
              <a:rPr lang="en-NZ" smtClean="0"/>
              <a:t>14</a:t>
            </a:fld>
            <a:endParaRPr lang="en-NZ"/>
          </a:p>
        </p:txBody>
      </p:sp>
    </p:spTree>
    <p:extLst>
      <p:ext uri="{BB962C8B-B14F-4D97-AF65-F5344CB8AC3E}">
        <p14:creationId xmlns:p14="http://schemas.microsoft.com/office/powerpoint/2010/main" val="52132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 Image from </a:t>
            </a:r>
            <a:r>
              <a:rPr lang="en-NZ" sz="1200" b="0" i="1" kern="1200" dirty="0">
                <a:solidFill>
                  <a:schemeClr val="tx1"/>
                </a:solidFill>
                <a:effectLst/>
                <a:latin typeface="+mn-lt"/>
                <a:ea typeface="+mn-ea"/>
                <a:cs typeface="+mn-cs"/>
              </a:rPr>
              <a:t>Image courtesy of TAW4 at FreeDigitalPhotos.net</a:t>
            </a:r>
            <a:endParaRPr lang="en-NZ"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15</a:t>
            </a:fld>
            <a:endParaRPr lang="en-NZ"/>
          </a:p>
        </p:txBody>
      </p:sp>
    </p:spTree>
    <p:extLst>
      <p:ext uri="{BB962C8B-B14F-4D97-AF65-F5344CB8AC3E}">
        <p14:creationId xmlns:p14="http://schemas.microsoft.com/office/powerpoint/2010/main" val="113498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 Image from </a:t>
            </a:r>
            <a:r>
              <a:rPr lang="en-NZ" sz="1200" b="0" i="1" kern="1200" dirty="0">
                <a:solidFill>
                  <a:schemeClr val="tx1"/>
                </a:solidFill>
                <a:effectLst/>
                <a:latin typeface="+mn-lt"/>
                <a:ea typeface="+mn-ea"/>
                <a:cs typeface="+mn-cs"/>
              </a:rPr>
              <a:t>Image courtesy of TAW4 at FreeDigitalPhotos.net</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7616E-C812-4362-8599-54077D887540}" type="slidenum">
              <a:rPr lang="en-NZ" smtClean="0"/>
              <a:t>16</a:t>
            </a:fld>
            <a:endParaRPr lang="en-NZ"/>
          </a:p>
        </p:txBody>
      </p:sp>
    </p:spTree>
    <p:extLst>
      <p:ext uri="{BB962C8B-B14F-4D97-AF65-F5344CB8AC3E}">
        <p14:creationId xmlns:p14="http://schemas.microsoft.com/office/powerpoint/2010/main" val="137851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 Image from </a:t>
            </a:r>
            <a:r>
              <a:rPr lang="en-NZ" sz="1200" b="0" i="1" kern="1200" dirty="0">
                <a:solidFill>
                  <a:schemeClr val="tx1"/>
                </a:solidFill>
                <a:effectLst/>
                <a:latin typeface="+mn-lt"/>
                <a:ea typeface="+mn-ea"/>
                <a:cs typeface="+mn-cs"/>
              </a:rPr>
              <a:t>Image courtesy of </a:t>
            </a:r>
            <a:r>
              <a:rPr lang="en-NZ" sz="1200" b="0" i="1" kern="1200" dirty="0" err="1">
                <a:solidFill>
                  <a:schemeClr val="tx1"/>
                </a:solidFill>
                <a:effectLst/>
                <a:latin typeface="+mn-lt"/>
                <a:ea typeface="+mn-ea"/>
                <a:cs typeface="+mn-cs"/>
              </a:rPr>
              <a:t>arztsamui</a:t>
            </a:r>
            <a:r>
              <a:rPr lang="en-NZ" sz="1200" b="0" i="1" kern="1200" dirty="0">
                <a:solidFill>
                  <a:schemeClr val="tx1"/>
                </a:solidFill>
                <a:effectLst/>
                <a:latin typeface="+mn-lt"/>
                <a:ea typeface="+mn-ea"/>
                <a:cs typeface="+mn-cs"/>
              </a:rPr>
              <a:t> </a:t>
            </a:r>
            <a:r>
              <a:rPr lang="en-NZ" sz="1200" b="0" i="1" kern="1200">
                <a:solidFill>
                  <a:schemeClr val="tx1"/>
                </a:solidFill>
                <a:effectLst/>
                <a:latin typeface="+mn-lt"/>
                <a:ea typeface="+mn-ea"/>
                <a:cs typeface="+mn-cs"/>
              </a:rPr>
              <a:t>at FreeDigitalPhotos.net</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17</a:t>
            </a:fld>
            <a:endParaRPr lang="en-NZ"/>
          </a:p>
        </p:txBody>
      </p:sp>
    </p:spTree>
    <p:extLst>
      <p:ext uri="{BB962C8B-B14F-4D97-AF65-F5344CB8AC3E}">
        <p14:creationId xmlns:p14="http://schemas.microsoft.com/office/powerpoint/2010/main" val="343865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 Image from </a:t>
            </a:r>
            <a:r>
              <a:rPr lang="en-NZ" sz="1200" b="0" i="1" kern="1200" dirty="0">
                <a:solidFill>
                  <a:schemeClr val="tx1"/>
                </a:solidFill>
                <a:effectLst/>
                <a:latin typeface="+mn-lt"/>
                <a:ea typeface="+mn-ea"/>
                <a:cs typeface="+mn-cs"/>
              </a:rPr>
              <a:t>Image courtesy of TAW4 at FreeDigitalPhotos.net</a:t>
            </a:r>
            <a:r>
              <a:rPr lang="en-NZ" sz="1200" b="0" i="0" kern="1200" baseline="0" dirty="0">
                <a:solidFill>
                  <a:schemeClr val="tx1"/>
                </a:solidFill>
                <a:effectLst/>
                <a:latin typeface="+mn-lt"/>
                <a:ea typeface="+mn-ea"/>
                <a:cs typeface="+mn-cs"/>
              </a:rPr>
              <a:t> </a:t>
            </a:r>
            <a:r>
              <a:rPr lang="en-NZ" sz="1200" b="0" i="0" kern="1200" dirty="0">
                <a:solidFill>
                  <a:schemeClr val="tx1"/>
                </a:solidFill>
                <a:effectLst/>
                <a:latin typeface="+mn-lt"/>
                <a:ea typeface="+mn-ea"/>
                <a:cs typeface="+mn-cs"/>
              </a:rPr>
              <a:t>retrieved from http://www.freedigitalphotos.net/images/agree-terms.php?id=100300418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2</a:t>
            </a:fld>
            <a:endParaRPr lang="en-NZ"/>
          </a:p>
        </p:txBody>
      </p:sp>
    </p:spTree>
    <p:extLst>
      <p:ext uri="{BB962C8B-B14F-4D97-AF65-F5344CB8AC3E}">
        <p14:creationId xmlns:p14="http://schemas.microsoft.com/office/powerpoint/2010/main" val="31491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Credits:</a:t>
            </a:r>
            <a:r>
              <a:rPr lang="en-NZ" baseline="0" dirty="0"/>
              <a:t> </a:t>
            </a:r>
            <a:r>
              <a:rPr lang="de-DE" dirty="0"/>
              <a:t>© </a:t>
            </a:r>
            <a:r>
              <a:rPr lang="de-DE"/>
              <a:t>Phil Lester</a:t>
            </a:r>
            <a:endParaRPr lang="de-DE" dirty="0"/>
          </a:p>
        </p:txBody>
      </p:sp>
      <p:sp>
        <p:nvSpPr>
          <p:cNvPr id="4" name="Slide Number Placeholder 3"/>
          <p:cNvSpPr>
            <a:spLocks noGrp="1"/>
          </p:cNvSpPr>
          <p:nvPr>
            <p:ph type="sldNum" sz="quarter" idx="10"/>
          </p:nvPr>
        </p:nvSpPr>
        <p:spPr/>
        <p:txBody>
          <a:bodyPr/>
          <a:lstStyle/>
          <a:p>
            <a:fld id="{B759B515-DD61-4345-9F7C-98248E0C093E}" type="slidenum">
              <a:rPr lang="en-NZ" smtClean="0"/>
              <a:t>3</a:t>
            </a:fld>
            <a:endParaRPr lang="en-NZ"/>
          </a:p>
        </p:txBody>
      </p:sp>
    </p:spTree>
    <p:extLst>
      <p:ext uri="{BB962C8B-B14F-4D97-AF65-F5344CB8AC3E}">
        <p14:creationId xmlns:p14="http://schemas.microsoft.com/office/powerpoint/2010/main" val="334275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NZ" dirty="0"/>
              <a:t>Ants go through the same life stages as butterflies. Eggs hatch into larvae, which moult and grow until they eventually pupate. Adult</a:t>
            </a:r>
            <a:r>
              <a:rPr lang="en-NZ" baseline="0" dirty="0"/>
              <a:t> ants emerge from the pupae.  Ants are social insects. This means there is a worker caste that forage, tend the young and protect the nest,  and one or more queens  which lay eggs that develop into new workers, queens and males. Males, mate with he queens then die – they do not perform any other function. Only queens and males can fly, and only for very short distances. No ant is capable of flying the distances between Pacific Islands.</a:t>
            </a:r>
          </a:p>
          <a:p>
            <a:endParaRPr lang="en-NZ" baseline="0" dirty="0"/>
          </a:p>
          <a:p>
            <a:r>
              <a:rPr lang="en-NZ" baseline="0" dirty="0"/>
              <a:t>Credits: life cycle image © Arizona Board of Regents / ASU Ask A Biologist (https://askabiologist.asu.edu/individual-life-cycle); photograph © Meghan Cooling</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4</a:t>
            </a:fld>
            <a:endParaRPr lang="en-NZ"/>
          </a:p>
        </p:txBody>
      </p:sp>
    </p:spTree>
    <p:extLst>
      <p:ext uri="{BB962C8B-B14F-4D97-AF65-F5344CB8AC3E}">
        <p14:creationId xmlns:p14="http://schemas.microsoft.com/office/powerpoint/2010/main" val="309449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An</a:t>
            </a:r>
            <a:r>
              <a:rPr lang="en-NZ" baseline="0" dirty="0"/>
              <a:t> ant outside its home range is considered invasive when it damages the human or natural environment.  Some ants only become invasive when they reach high numbers.  The photo shows fire ants covering a myrtle shrub.</a:t>
            </a:r>
          </a:p>
          <a:p>
            <a:endParaRPr lang="en-NZ" baseline="0" dirty="0"/>
          </a:p>
          <a:p>
            <a:r>
              <a:rPr lang="en-NZ" baseline="0" dirty="0"/>
              <a:t>Credits: </a:t>
            </a:r>
            <a:r>
              <a:rPr lang="de-DE" dirty="0"/>
              <a:t>© Matthew</a:t>
            </a:r>
            <a:r>
              <a:rPr lang="de-DE" baseline="0" dirty="0"/>
              <a:t> </a:t>
            </a:r>
            <a:r>
              <a:rPr lang="de-DE" baseline="0" dirty="0" err="1"/>
              <a:t>Hinton</a:t>
            </a:r>
            <a:r>
              <a:rPr lang="de-DE" baseline="0" dirty="0"/>
              <a:t> </a:t>
            </a:r>
            <a:r>
              <a:rPr lang="en-NZ" baseline="0" dirty="0"/>
              <a:t>(http://photos.nola.com/nolacom_photo_essays/2011/09/photographers_lens_tropical_st.html#photo-9971883) (sent an email Nov 02/2016 asking permission, awaiting response)</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5</a:t>
            </a:fld>
            <a:endParaRPr lang="en-NZ"/>
          </a:p>
        </p:txBody>
      </p:sp>
    </p:spTree>
    <p:extLst>
      <p:ext uri="{BB962C8B-B14F-4D97-AF65-F5344CB8AC3E}">
        <p14:creationId xmlns:p14="http://schemas.microsoft.com/office/powerpoint/2010/main" val="153802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NZ" baseline="0" dirty="0"/>
              <a:t>These are the top five worst invasive ants in the Pacific. Looking at these pictures it is difficult to see what makes them any different or any worse from other ants. The next slide  uses icons to illustrate the problems each causes. Using the icon sheets, work with the class to discuss the effect each of the five ants has on people, agriculture and the environment.</a:t>
            </a:r>
          </a:p>
          <a:p>
            <a:endParaRPr lang="en-NZ" baseline="0" dirty="0"/>
          </a:p>
          <a:p>
            <a:endParaRPr lang="en-NZ" dirty="0"/>
          </a:p>
          <a:p>
            <a:pPr marL="0" marR="0" indent="0" algn="l" defTabSz="914400" rtl="0" eaLnBrk="1" fontAlgn="auto" latinLnBrk="0" hangingPunct="1">
              <a:lnSpc>
                <a:spcPct val="100000"/>
              </a:lnSpc>
              <a:spcBef>
                <a:spcPts val="0"/>
              </a:spcBef>
              <a:spcAft>
                <a:spcPts val="0"/>
              </a:spcAft>
              <a:buClrTx/>
              <a:buSzTx/>
              <a:buFontTx/>
              <a:buNone/>
              <a:tabLst/>
              <a:defRPr/>
            </a:pPr>
            <a:r>
              <a:rPr lang="en-NZ" dirty="0"/>
              <a:t>Credits:</a:t>
            </a:r>
            <a:r>
              <a:rPr lang="en-NZ" baseline="0" dirty="0"/>
              <a:t> centre, bottom left and top right </a:t>
            </a:r>
            <a:r>
              <a:rPr lang="de-DE" dirty="0"/>
              <a:t>© Phil Lester; top left and bottom right © Alex Wild</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6</a:t>
            </a:fld>
            <a:endParaRPr lang="en-NZ"/>
          </a:p>
        </p:txBody>
      </p:sp>
    </p:spTree>
    <p:extLst>
      <p:ext uri="{BB962C8B-B14F-4D97-AF65-F5344CB8AC3E}">
        <p14:creationId xmlns:p14="http://schemas.microsoft.com/office/powerpoint/2010/main" val="354578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It</a:t>
            </a:r>
            <a:r>
              <a:rPr lang="en-NZ" baseline="0" dirty="0"/>
              <a:t> is uncertain exactly where the top five invasive ant species originally came from. Scientific evidence suggests that, l</a:t>
            </a:r>
            <a:r>
              <a:rPr lang="en-NZ" dirty="0"/>
              <a:t>ittle fire ants came</a:t>
            </a:r>
            <a:r>
              <a:rPr lang="en-NZ" baseline="0" dirty="0"/>
              <a:t> from Central America, red imported fire ants and Argentine ants came from South America, yellow crazy ants came from Asia and African big-headed ants came from Africa.</a:t>
            </a:r>
          </a:p>
          <a:p>
            <a:r>
              <a:rPr lang="en-NZ" baseline="0" dirty="0"/>
              <a:t>Credits: World map </a:t>
            </a:r>
            <a:r>
              <a:rPr lang="en-NZ" dirty="0"/>
              <a:t>from free clipart site www.clker.com</a:t>
            </a:r>
          </a:p>
        </p:txBody>
      </p:sp>
      <p:sp>
        <p:nvSpPr>
          <p:cNvPr id="4" name="Slide Number Placeholder 3"/>
          <p:cNvSpPr>
            <a:spLocks noGrp="1"/>
          </p:cNvSpPr>
          <p:nvPr>
            <p:ph type="sldNum" sz="quarter" idx="10"/>
          </p:nvPr>
        </p:nvSpPr>
        <p:spPr/>
        <p:txBody>
          <a:bodyPr/>
          <a:lstStyle/>
          <a:p>
            <a:fld id="{B759B515-DD61-4345-9F7C-98248E0C093E}" type="slidenum">
              <a:rPr lang="en-NZ" smtClean="0"/>
              <a:t>7</a:t>
            </a:fld>
            <a:endParaRPr lang="en-NZ"/>
          </a:p>
        </p:txBody>
      </p:sp>
    </p:spTree>
    <p:extLst>
      <p:ext uri="{BB962C8B-B14F-4D97-AF65-F5344CB8AC3E}">
        <p14:creationId xmlns:p14="http://schemas.microsoft.com/office/powerpoint/2010/main" val="383777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r>
              <a:rPr lang="en-NZ" dirty="0">
                <a:latin typeface="Comic Sans MS" panose="030F0702030302020204" pitchFamily="66" charset="0"/>
              </a:rPr>
              <a:t>They may be hiding almost anywhere. </a:t>
            </a:r>
          </a:p>
          <a:p>
            <a:pPr algn="just"/>
            <a:r>
              <a:rPr lang="en-NZ" dirty="0">
                <a:latin typeface="Comic Sans MS" panose="030F0702030302020204" pitchFamily="66" charset="0"/>
              </a:rPr>
              <a:t>Whole nests can be hidden in soil around potted plants or in a single coconut or macadamia nut! </a:t>
            </a:r>
          </a:p>
          <a:p>
            <a:pPr algn="just"/>
            <a:r>
              <a:rPr lang="en-NZ" dirty="0">
                <a:latin typeface="Comic Sans MS" panose="030F0702030302020204" pitchFamily="66" charset="0"/>
              </a:rPr>
              <a:t>What other places might they be hiding?</a:t>
            </a:r>
          </a:p>
          <a:p>
            <a:pPr algn="just"/>
            <a:endParaRPr lang="en-NZ" dirty="0">
              <a:latin typeface="Comic Sans MS" panose="030F0702030302020204" pitchFamily="66" charset="0"/>
            </a:endParaRPr>
          </a:p>
          <a:p>
            <a:r>
              <a:rPr lang="en-NZ" dirty="0"/>
              <a:t>When cargo, especially sea containers, vehicles and appliances  are brought in</a:t>
            </a:r>
            <a:r>
              <a:rPr lang="en-NZ" baseline="0" dirty="0"/>
              <a:t> to the country invasive ants that have been hitching a ride on them will go in search of food or a new place to nest.  Placing food lures in plastic pots at regular intervals around the port or other entry or storage area will attract any newly arrived ants  and allow them to be trapped and identified.</a:t>
            </a:r>
          </a:p>
          <a:p>
            <a:endParaRPr lang="en-NZ" baseline="0" dirty="0"/>
          </a:p>
          <a:p>
            <a:r>
              <a:rPr lang="en-NZ" baseline="0" dirty="0"/>
              <a:t>Credits: © Allan Burne – Pacific Biosecurity, Image of plane courtesy of </a:t>
            </a:r>
            <a:r>
              <a:rPr lang="en-NZ" baseline="0" dirty="0" err="1"/>
              <a:t>satit_srihin</a:t>
            </a:r>
            <a:r>
              <a:rPr lang="en-NZ" baseline="0" dirty="0"/>
              <a:t> at FreeDigitalPhotos.net</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8</a:t>
            </a:fld>
            <a:endParaRPr lang="en-NZ"/>
          </a:p>
        </p:txBody>
      </p:sp>
    </p:spTree>
    <p:extLst>
      <p:ext uri="{BB962C8B-B14F-4D97-AF65-F5344CB8AC3E}">
        <p14:creationId xmlns:p14="http://schemas.microsoft.com/office/powerpoint/2010/main" val="79419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When the pathways that ants use to enter a country  have been identified (e.g. fresh produce</a:t>
            </a:r>
            <a:r>
              <a:rPr lang="en-NZ" baseline="0" dirty="0"/>
              <a:t>, vehicles etc.) it is important to check those goods for ants at the border. When there are lots of things coming in it can be too much work to check them all. As some items are stored at the ports where they arrived it makes sense to monitor those ports for newly arrived ants.  Put down attractive lures at regular intervals to attract and trap any ants. The samples can then be collected and identified. There is always a chance that something might escape – it only takes one queen ant to start an invasion! If the community knows what to look for , they can report any new or problem ants they encounter. Posters are a great way to let the community know what you are looking for and who to call if they find it.</a:t>
            </a:r>
          </a:p>
          <a:p>
            <a:r>
              <a:rPr lang="en-NZ" dirty="0"/>
              <a:t>Credits</a:t>
            </a:r>
            <a:r>
              <a:rPr lang="en-NZ" baseline="0" dirty="0"/>
              <a:t> (clockwise starting at top left):  © Carolina K. Smith MD / Shutterstock.com</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9</a:t>
            </a:fld>
            <a:endParaRPr lang="en-NZ"/>
          </a:p>
        </p:txBody>
      </p:sp>
    </p:spTree>
    <p:extLst>
      <p:ext uri="{BB962C8B-B14F-4D97-AF65-F5344CB8AC3E}">
        <p14:creationId xmlns:p14="http://schemas.microsoft.com/office/powerpoint/2010/main" val="236803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56258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40584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46565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4903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63405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1938941-6520-4637-BB8B-0691D7984F34}" type="datetimeFigureOut">
              <a:rPr lang="en-NZ" smtClean="0"/>
              <a:t>10/07/19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29795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1938941-6520-4637-BB8B-0691D7984F34}" type="datetimeFigureOut">
              <a:rPr lang="en-NZ" smtClean="0"/>
              <a:t>10/07/19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9705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1938941-6520-4637-BB8B-0691D7984F34}" type="datetimeFigureOut">
              <a:rPr lang="en-NZ" smtClean="0"/>
              <a:t>10/07/19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63603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38941-6520-4637-BB8B-0691D7984F34}" type="datetimeFigureOut">
              <a:rPr lang="en-NZ" smtClean="0"/>
              <a:t>10/07/19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84345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38941-6520-4637-BB8B-0691D7984F34}" type="datetimeFigureOut">
              <a:rPr lang="en-NZ" smtClean="0"/>
              <a:t>10/07/19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384542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38941-6520-4637-BB8B-0691D7984F34}" type="datetimeFigureOut">
              <a:rPr lang="en-NZ" smtClean="0"/>
              <a:t>10/07/19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345688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375">
              <a:schemeClr val="bg1"/>
            </a:gs>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38941-6520-4637-BB8B-0691D7984F34}" type="datetimeFigureOut">
              <a:rPr lang="en-NZ" smtClean="0"/>
              <a:t>10/07/19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C1C21-FFFE-4C1A-A11E-30D4F5CE2460}" type="slidenum">
              <a:rPr lang="en-NZ" smtClean="0"/>
              <a:t>‹#›</a:t>
            </a:fld>
            <a:endParaRPr lang="en-NZ"/>
          </a:p>
        </p:txBody>
      </p:sp>
    </p:spTree>
    <p:extLst>
      <p:ext uri="{BB962C8B-B14F-4D97-AF65-F5344CB8AC3E}">
        <p14:creationId xmlns:p14="http://schemas.microsoft.com/office/powerpoint/2010/main" val="132963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emf"/><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4465" y="5272228"/>
            <a:ext cx="1615393" cy="14097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6645" y="5272228"/>
            <a:ext cx="1630172" cy="140787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3900" y="5823079"/>
            <a:ext cx="2831600" cy="666259"/>
          </a:xfrm>
          <a:prstGeom prst="rect">
            <a:avLst/>
          </a:prstGeom>
        </p:spPr>
      </p:pic>
      <p:sp>
        <p:nvSpPr>
          <p:cNvPr id="18" name="TextBox 17"/>
          <p:cNvSpPr txBox="1"/>
          <p:nvPr/>
        </p:nvSpPr>
        <p:spPr>
          <a:xfrm>
            <a:off x="980712" y="3358185"/>
            <a:ext cx="10560563" cy="3631763"/>
          </a:xfrm>
          <a:prstGeom prst="rect">
            <a:avLst/>
          </a:prstGeom>
          <a:noFill/>
        </p:spPr>
        <p:txBody>
          <a:bodyPr wrap="square" rtlCol="0">
            <a:spAutoFit/>
          </a:bodyPr>
          <a:lstStyle/>
          <a:p>
            <a:pPr algn="ctr"/>
            <a:r>
              <a:rPr lang="en-NZ" sz="4800" dirty="0">
                <a:latin typeface="Aharoni" panose="02010803020104030203" pitchFamily="2" charset="-79"/>
                <a:cs typeface="Aharoni" panose="02010803020104030203" pitchFamily="2" charset="-79"/>
              </a:rPr>
              <a:t>PIAT Lesson with ants and ladder game</a:t>
            </a:r>
          </a:p>
          <a:p>
            <a:pPr algn="ctr"/>
            <a:endParaRPr lang="en-NZ" sz="8000" b="1" i="1" dirty="0">
              <a:solidFill>
                <a:srgbClr val="FF6666"/>
              </a:solidFill>
            </a:endParaRPr>
          </a:p>
          <a:p>
            <a:pPr algn="ctr"/>
            <a:endParaRPr lang="en-NZ" sz="5400" dirty="0">
              <a:latin typeface="Aharoni" panose="02010803020104030203" pitchFamily="2" charset="-79"/>
              <a:cs typeface="Aharoni" panose="02010803020104030203" pitchFamily="2" charset="-79"/>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973" y="283029"/>
            <a:ext cx="3363441" cy="2135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Content Placeholder 4" descr="YCA.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6662" y="196731"/>
            <a:ext cx="3148564" cy="2290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Odontomachus_simillimus_IMG_088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5894" y="564572"/>
            <a:ext cx="4170201" cy="2663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136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205" y="1"/>
            <a:ext cx="7886700" cy="1325563"/>
          </a:xfrm>
        </p:spPr>
        <p:txBody>
          <a:bodyPr/>
          <a:lstStyle/>
          <a:p>
            <a:pPr algn="ctr"/>
            <a:r>
              <a:rPr lang="en-NZ" b="1" dirty="0">
                <a:latin typeface="Comic Sans MS" panose="030F0702030302020204" pitchFamily="66" charset="0"/>
              </a:rPr>
              <a:t>Why are some ants bad?</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43748" y="1652895"/>
            <a:ext cx="2461304" cy="3701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687" y="1573305"/>
            <a:ext cx="2518873" cy="188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72402" y="3465543"/>
            <a:ext cx="3153730" cy="189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3749" y="1576542"/>
            <a:ext cx="2803939" cy="188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66559" y="1576389"/>
            <a:ext cx="2833732" cy="3778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898821" y="5431051"/>
            <a:ext cx="8301471" cy="1323439"/>
          </a:xfrm>
          <a:prstGeom prst="rect">
            <a:avLst/>
          </a:prstGeom>
        </p:spPr>
        <p:txBody>
          <a:bodyPr wrap="square">
            <a:spAutoFit/>
          </a:bodyPr>
          <a:lstStyle/>
          <a:p>
            <a:pPr algn="just"/>
            <a:r>
              <a:rPr lang="en-NZ" sz="2000" dirty="0">
                <a:latin typeface="Comic Sans MS" panose="030F0702030302020204" pitchFamily="66" charset="0"/>
              </a:rPr>
              <a:t>Clockwise from left: A little fire ant biting; skin rash caused by yellow crazy ants; Sea bird chick covered by African big-headed ants; a child stung on the cheek by a fire ant; ants ‘farm’ scale insects, which damage crops.</a:t>
            </a:r>
          </a:p>
        </p:txBody>
      </p:sp>
    </p:spTree>
    <p:extLst>
      <p:ext uri="{BB962C8B-B14F-4D97-AF65-F5344CB8AC3E}">
        <p14:creationId xmlns:p14="http://schemas.microsoft.com/office/powerpoint/2010/main" val="235083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rot="21396558">
            <a:off x="173405" y="-123359"/>
            <a:ext cx="5392070" cy="294138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634592" y="152401"/>
            <a:ext cx="7886700" cy="1325563"/>
          </a:xfrm>
        </p:spPr>
        <p:txBody>
          <a:bodyPr/>
          <a:lstStyle/>
          <a:p>
            <a:pPr algn="ctr"/>
            <a:r>
              <a:rPr lang="en-NZ" b="1" dirty="0">
                <a:latin typeface="Comic Sans MS" panose="030F0702030302020204" pitchFamily="66" charset="0"/>
              </a:rPr>
              <a:t>Are all ants invasive?</a:t>
            </a:r>
          </a:p>
        </p:txBody>
      </p:sp>
      <p:sp>
        <p:nvSpPr>
          <p:cNvPr id="3" name="Content Placeholder 2"/>
          <p:cNvSpPr>
            <a:spLocks noGrp="1"/>
          </p:cNvSpPr>
          <p:nvPr>
            <p:ph sz="half" idx="1"/>
          </p:nvPr>
        </p:nvSpPr>
        <p:spPr>
          <a:xfrm>
            <a:off x="311839" y="2294393"/>
            <a:ext cx="5115204" cy="4752975"/>
          </a:xfrm>
        </p:spPr>
        <p:txBody>
          <a:bodyPr>
            <a:normAutofit fontScale="70000" lnSpcReduction="20000"/>
          </a:bodyPr>
          <a:lstStyle/>
          <a:p>
            <a:pPr marL="0" indent="0" algn="ctr">
              <a:buNone/>
            </a:pPr>
            <a:endParaRPr lang="en-NZ" sz="6300" dirty="0">
              <a:latin typeface="Comic Sans MS" panose="030F0702030302020204" pitchFamily="66" charset="0"/>
            </a:endParaRPr>
          </a:p>
          <a:p>
            <a:r>
              <a:rPr lang="en-NZ" sz="3600" dirty="0">
                <a:latin typeface="Comic Sans MS" panose="030F0702030302020204" pitchFamily="66" charset="0"/>
              </a:rPr>
              <a:t>Only some introduced ants cause problems.</a:t>
            </a:r>
          </a:p>
          <a:p>
            <a:endParaRPr lang="en-NZ" sz="3600" dirty="0">
              <a:latin typeface="Comic Sans MS" panose="030F0702030302020204" pitchFamily="66" charset="0"/>
            </a:endParaRPr>
          </a:p>
          <a:p>
            <a:r>
              <a:rPr lang="en-NZ" sz="3600" dirty="0">
                <a:latin typeface="Comic Sans MS" panose="030F0702030302020204" pitchFamily="66" charset="0"/>
              </a:rPr>
              <a:t>Some ants are only bad in great numbers.</a:t>
            </a:r>
          </a:p>
          <a:p>
            <a:endParaRPr lang="en-NZ" sz="3600" dirty="0">
              <a:latin typeface="Comic Sans MS" panose="030F0702030302020204" pitchFamily="66" charset="0"/>
            </a:endParaRPr>
          </a:p>
          <a:p>
            <a:r>
              <a:rPr lang="en-NZ" sz="3600" dirty="0">
                <a:latin typeface="Comic Sans MS" panose="030F0702030302020204" pitchFamily="66" charset="0"/>
              </a:rPr>
              <a:t>Most ants do </a:t>
            </a:r>
            <a:r>
              <a:rPr lang="en-NZ" sz="3600" b="1" u="sng" dirty="0">
                <a:latin typeface="Comic Sans MS" panose="030F0702030302020204" pitchFamily="66" charset="0"/>
              </a:rPr>
              <a:t>good things</a:t>
            </a:r>
            <a:r>
              <a:rPr lang="en-NZ" sz="3600" dirty="0">
                <a:latin typeface="Comic Sans MS" panose="030F0702030302020204" pitchFamily="66" charset="0"/>
              </a:rPr>
              <a:t> for the environment. They cycle nutrients in soil and eat the larvae of household pests like flies and cockroaches.</a:t>
            </a:r>
          </a:p>
        </p:txBody>
      </p:sp>
      <p:pic>
        <p:nvPicPr>
          <p:cNvPr id="7" name="Picture 6" descr="Odontomachus_simillimus_IMG_088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8337" y="1477964"/>
            <a:ext cx="4798851" cy="3064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6753612" y="4900410"/>
            <a:ext cx="4208302" cy="1631216"/>
          </a:xfrm>
          <a:prstGeom prst="rect">
            <a:avLst/>
          </a:prstGeom>
        </p:spPr>
        <p:txBody>
          <a:bodyPr wrap="square">
            <a:spAutoFit/>
          </a:bodyPr>
          <a:lstStyle/>
          <a:p>
            <a:r>
              <a:rPr lang="en-NZ" sz="2000" dirty="0">
                <a:latin typeface="Comic Sans MS" panose="030F0702030302020204" pitchFamily="66" charset="0"/>
              </a:rPr>
              <a:t>The ant in the picture is called a trap jaw ant.  It has been introduced into the Pacific but does not cause problems (although it can bite!)</a:t>
            </a:r>
          </a:p>
        </p:txBody>
      </p:sp>
      <p:sp>
        <p:nvSpPr>
          <p:cNvPr id="6" name="Rectangle 5"/>
          <p:cNvSpPr/>
          <p:nvPr/>
        </p:nvSpPr>
        <p:spPr>
          <a:xfrm rot="20884946">
            <a:off x="1759189" y="536927"/>
            <a:ext cx="1944763" cy="1446550"/>
          </a:xfrm>
          <a:prstGeom prst="rect">
            <a:avLst/>
          </a:prstGeom>
        </p:spPr>
        <p:txBody>
          <a:bodyPr wrap="none">
            <a:spAutoFit/>
          </a:bodyPr>
          <a:lstStyle/>
          <a:p>
            <a:pPr algn="ctr"/>
            <a:r>
              <a:rPr lang="en-NZ" sz="8800" dirty="0">
                <a:solidFill>
                  <a:srgbClr val="FF0000"/>
                </a:solidFill>
                <a:effectLst>
                  <a:outerShdw blurRad="38100" dist="38100" dir="2700000" algn="tl">
                    <a:srgbClr val="000000">
                      <a:alpha val="43137"/>
                    </a:srgbClr>
                  </a:outerShdw>
                </a:effectLst>
                <a:latin typeface="Comic Sans MS" panose="030F0702030302020204" pitchFamily="66" charset="0"/>
              </a:rPr>
              <a:t>No!</a:t>
            </a:r>
          </a:p>
        </p:txBody>
      </p:sp>
    </p:spTree>
    <p:extLst>
      <p:ext uri="{BB962C8B-B14F-4D97-AF65-F5344CB8AC3E}">
        <p14:creationId xmlns:p14="http://schemas.microsoft.com/office/powerpoint/2010/main" val="336697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51974" y="2253154"/>
            <a:ext cx="10952748" cy="1325563"/>
          </a:xfrm>
        </p:spPr>
        <p:txBody>
          <a:bodyPr>
            <a:normAutofit fontScale="90000"/>
          </a:bodyPr>
          <a:lstStyle/>
          <a:p>
            <a:pPr algn="ctr"/>
            <a:r>
              <a:rPr lang="en-NZ" b="1" dirty="0">
                <a:latin typeface="Comic Sans MS" panose="030F0702030302020204" pitchFamily="66" charset="0"/>
              </a:rPr>
              <a:t>Activity Time! </a:t>
            </a:r>
            <a:br>
              <a:rPr lang="en-NZ" b="1" dirty="0">
                <a:latin typeface="Comic Sans MS" panose="030F0702030302020204" pitchFamily="66" charset="0"/>
              </a:rPr>
            </a:br>
            <a:br>
              <a:rPr lang="en-NZ" b="1" dirty="0">
                <a:latin typeface="Comic Sans MS" panose="030F0702030302020204" pitchFamily="66" charset="0"/>
              </a:rPr>
            </a:br>
            <a:r>
              <a:rPr lang="en-NZ" dirty="0">
                <a:latin typeface="Comic Sans MS" panose="030F0702030302020204" pitchFamily="66" charset="0"/>
              </a:rPr>
              <a:t>We are going to play Ants and Ladders! </a:t>
            </a:r>
            <a:br>
              <a:rPr lang="en-NZ" b="1" dirty="0">
                <a:solidFill>
                  <a:srgbClr val="FF6666"/>
                </a:solidFill>
              </a:rPr>
            </a:br>
            <a:r>
              <a:rPr lang="en-NZ" dirty="0">
                <a:latin typeface="Comic Sans MS" panose="030F0702030302020204" pitchFamily="66"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2187">
            <a:off x="4645730" y="4009150"/>
            <a:ext cx="2668430" cy="2344191"/>
          </a:xfrm>
          <a:prstGeom prst="rect">
            <a:avLst/>
          </a:prstGeom>
        </p:spPr>
      </p:pic>
    </p:spTree>
    <p:extLst>
      <p:ext uri="{BB962C8B-B14F-4D97-AF65-F5344CB8AC3E}">
        <p14:creationId xmlns:p14="http://schemas.microsoft.com/office/powerpoint/2010/main" val="345644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Rules</a:t>
            </a:r>
          </a:p>
        </p:txBody>
      </p:sp>
      <p:sp>
        <p:nvSpPr>
          <p:cNvPr id="3" name="Content Placeholder 2"/>
          <p:cNvSpPr>
            <a:spLocks noGrp="1"/>
          </p:cNvSpPr>
          <p:nvPr>
            <p:ph sz="half" idx="1"/>
          </p:nvPr>
        </p:nvSpPr>
        <p:spPr>
          <a:xfrm>
            <a:off x="838199" y="1825625"/>
            <a:ext cx="10243457" cy="4351338"/>
          </a:xfrm>
        </p:spPr>
        <p:txBody>
          <a:bodyPr>
            <a:normAutofit lnSpcReduction="10000"/>
          </a:bodyPr>
          <a:lstStyle/>
          <a:p>
            <a:r>
              <a:rPr lang="en-NZ" dirty="0"/>
              <a:t>Each player puts their counter on the space that says ‘Start'.</a:t>
            </a:r>
          </a:p>
          <a:p>
            <a:r>
              <a:rPr lang="en-NZ" dirty="0"/>
              <a:t>Take it in turns to roll the dice. Move your counter forward the number of spaces shown on the dice.</a:t>
            </a:r>
          </a:p>
          <a:p>
            <a:r>
              <a:rPr lang="en-NZ" dirty="0"/>
              <a:t>If your counter lands at the bottom of a ladder, you can move up to the top of the ladder after you have read the information to your friends.</a:t>
            </a:r>
          </a:p>
          <a:p>
            <a:r>
              <a:rPr lang="en-NZ" dirty="0"/>
              <a:t>If your counter lands on an ant trail, you must slide down to the bottom of the trail after you have read the information to your friends.</a:t>
            </a:r>
          </a:p>
          <a:p>
            <a:r>
              <a:rPr lang="en-NZ" dirty="0"/>
              <a:t>The first player to get to the space that says ‘Finish' is the winner.</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3055" y="5478273"/>
            <a:ext cx="1235075" cy="12350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1031">
            <a:off x="10054676" y="401248"/>
            <a:ext cx="1426669" cy="1253315"/>
          </a:xfrm>
          <a:prstGeom prst="rect">
            <a:avLst/>
          </a:prstGeom>
        </p:spPr>
      </p:pic>
    </p:spTree>
    <p:extLst>
      <p:ext uri="{BB962C8B-B14F-4D97-AF65-F5344CB8AC3E}">
        <p14:creationId xmlns:p14="http://schemas.microsoft.com/office/powerpoint/2010/main" val="216675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Ladders – positive actions (English)</a:t>
            </a:r>
          </a:p>
        </p:txBody>
      </p:sp>
      <p:sp>
        <p:nvSpPr>
          <p:cNvPr id="3" name="Content Placeholder 2"/>
          <p:cNvSpPr>
            <a:spLocks noGrp="1"/>
          </p:cNvSpPr>
          <p:nvPr>
            <p:ph idx="1"/>
          </p:nvPr>
        </p:nvSpPr>
        <p:spPr>
          <a:xfrm>
            <a:off x="544286" y="1687513"/>
            <a:ext cx="10515600" cy="4351338"/>
          </a:xfrm>
        </p:spPr>
        <p:txBody>
          <a:bodyPr>
            <a:normAutofit fontScale="62500" lnSpcReduction="20000"/>
          </a:bodyPr>
          <a:lstStyle/>
          <a:p>
            <a:r>
              <a:rPr lang="en-NZ" dirty="0"/>
              <a:t>54 Items of machinery have lots of small spaces that ants can nest in. Machinery should be treated with insecticides, or at least cleaned well before being moved between islands.</a:t>
            </a:r>
          </a:p>
          <a:p>
            <a:r>
              <a:rPr lang="en-NZ" dirty="0"/>
              <a:t>38 There are ways to reduce numbers of ants so that they don’t have effects on people, agriculture and wildlife.</a:t>
            </a:r>
          </a:p>
          <a:p>
            <a:r>
              <a:rPr lang="en-NZ" dirty="0"/>
              <a:t>28 Biosecurity officers are the first line of protection against invasive ants. Help them do their job by reporting any ants that you think are a problem.</a:t>
            </a:r>
          </a:p>
          <a:p>
            <a:r>
              <a:rPr lang="en-NZ" dirty="0"/>
              <a:t>22 Little fire ants are so small that a whole colony can nest in a Macadamia nut. Other ants, such as yellow crazy ants, love nesting in rotting coconuts.</a:t>
            </a:r>
          </a:p>
          <a:p>
            <a:r>
              <a:rPr lang="en-NZ" dirty="0"/>
              <a:t>15 Movement controls are the first step in preventing invasive ants spreading. It is very important to pay attention to these controls and not move risk items (plants, rubbish, machinery), without first having them approved.</a:t>
            </a:r>
          </a:p>
          <a:p>
            <a:r>
              <a:rPr lang="en-NZ" dirty="0"/>
              <a:t>10 A little awareness can help stop ant problems. Report any ants that you think are a problem to biosecurity officers.</a:t>
            </a:r>
          </a:p>
          <a:p>
            <a:r>
              <a:rPr lang="en-NZ" dirty="0"/>
              <a:t>6 Vehicles have lots of small spaces that ants can nest in. They should be checked and cleaned before being moved between islands.</a:t>
            </a:r>
          </a:p>
          <a:p>
            <a:r>
              <a:rPr lang="en-NZ" dirty="0"/>
              <a:t>4 Ants ‘farm’ plant pests such as mealybugs and scale insects, which can reduce plant growth. Plants grow better without these pests.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370" y="5663330"/>
            <a:ext cx="1082675" cy="10826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61031">
            <a:off x="10381247" y="198355"/>
            <a:ext cx="1426669" cy="1253315"/>
          </a:xfrm>
          <a:prstGeom prst="rect">
            <a:avLst/>
          </a:prstGeom>
        </p:spPr>
      </p:pic>
    </p:spTree>
    <p:extLst>
      <p:ext uri="{BB962C8B-B14F-4D97-AF65-F5344CB8AC3E}">
        <p14:creationId xmlns:p14="http://schemas.microsoft.com/office/powerpoint/2010/main" val="346522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43" y="500062"/>
            <a:ext cx="10515600" cy="1325563"/>
          </a:xfrm>
        </p:spPr>
        <p:txBody>
          <a:bodyPr/>
          <a:lstStyle/>
          <a:p>
            <a:r>
              <a:rPr lang="en-NZ" b="1" dirty="0"/>
              <a:t>Ants – negative actions (English)</a:t>
            </a:r>
          </a:p>
        </p:txBody>
      </p:sp>
      <p:sp>
        <p:nvSpPr>
          <p:cNvPr id="3" name="Content Placeholder 2"/>
          <p:cNvSpPr>
            <a:spLocks noGrp="1"/>
          </p:cNvSpPr>
          <p:nvPr>
            <p:ph idx="1"/>
          </p:nvPr>
        </p:nvSpPr>
        <p:spPr/>
        <p:txBody>
          <a:bodyPr>
            <a:normAutofit fontScale="70000" lnSpcReduction="20000"/>
          </a:bodyPr>
          <a:lstStyle/>
          <a:p>
            <a:r>
              <a:rPr lang="en-NZ" dirty="0"/>
              <a:t>62 When travelling it is important to declare high risk items. Not declaring biosecurity risk items (such as fresh fruit) can result in a fine in many nations in the Pacific.</a:t>
            </a:r>
          </a:p>
          <a:p>
            <a:r>
              <a:rPr lang="en-NZ" dirty="0"/>
              <a:t>53 Little fire ants have a nasty sting which makes it difficult to harvest crops. Some people in French Polynesia have even abandoned their land because of little fire ants.</a:t>
            </a:r>
          </a:p>
          <a:p>
            <a:r>
              <a:rPr lang="en-NZ" dirty="0"/>
              <a:t>47 Ants love nesting in rubbish piles (and piles of decaying coconuts and plants). Moving these items provides a way of ants invading new places.</a:t>
            </a:r>
          </a:p>
          <a:p>
            <a:r>
              <a:rPr lang="en-NZ" dirty="0"/>
              <a:t>41 In Tokelau yellow crazy ants invaded homes and even tried to take food off people’s plates before they had a chance to eat.</a:t>
            </a:r>
          </a:p>
          <a:p>
            <a:r>
              <a:rPr lang="en-NZ" dirty="0"/>
              <a:t>35 Wildlife such as lizards, land birds and sea birds and crabs are at great risk from ants. They ants can kill the animals directly or make them leave the area.</a:t>
            </a:r>
          </a:p>
          <a:p>
            <a:r>
              <a:rPr lang="en-NZ" dirty="0"/>
              <a:t>32 A very important ‘pathway’ for little fire ants in Hawaii is potted plants from nurseries. These ants can spread very easily this way. Make sure to get plants from areas not infested with ants.</a:t>
            </a:r>
          </a:p>
          <a:p>
            <a:r>
              <a:rPr lang="en-NZ" dirty="0"/>
              <a:t>22 Little fire ants are so small that a whole colony can nest in a Macadamia nut. Other ants, such as yellow crazy ants, love nesting in rotting coconuts.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370" y="5663330"/>
            <a:ext cx="1082675" cy="10826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61031">
            <a:off x="431705" y="235844"/>
            <a:ext cx="1426669" cy="1253315"/>
          </a:xfrm>
          <a:prstGeom prst="rect">
            <a:avLst/>
          </a:prstGeom>
        </p:spPr>
      </p:pic>
    </p:spTree>
    <p:extLst>
      <p:ext uri="{BB962C8B-B14F-4D97-AF65-F5344CB8AC3E}">
        <p14:creationId xmlns:p14="http://schemas.microsoft.com/office/powerpoint/2010/main" val="127778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5181600"/>
            <a:ext cx="1600200" cy="16002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NZ" b="1" dirty="0">
                <a:latin typeface="Comic Sans MS" panose="030F0702030302020204" pitchFamily="66" charset="0"/>
              </a:rPr>
              <a:t>What we have learnt today</a:t>
            </a:r>
          </a:p>
        </p:txBody>
      </p:sp>
      <p:sp>
        <p:nvSpPr>
          <p:cNvPr id="3" name="Content Placeholder 2"/>
          <p:cNvSpPr>
            <a:spLocks noGrp="1"/>
          </p:cNvSpPr>
          <p:nvPr>
            <p:ph idx="1"/>
          </p:nvPr>
        </p:nvSpPr>
        <p:spPr>
          <a:xfrm>
            <a:off x="838200" y="1825625"/>
            <a:ext cx="9715500" cy="4351338"/>
          </a:xfrm>
        </p:spPr>
        <p:txBody>
          <a:bodyPr/>
          <a:lstStyle/>
          <a:p>
            <a:r>
              <a:rPr lang="en-NZ" dirty="0">
                <a:latin typeface="Comic Sans MS" panose="030F0702030302020204" pitchFamily="66" charset="0"/>
              </a:rPr>
              <a:t>Ants are insects. They have 3 body parts and 6 legs.</a:t>
            </a:r>
          </a:p>
          <a:p>
            <a:r>
              <a:rPr lang="en-NZ" dirty="0">
                <a:latin typeface="Comic Sans MS" panose="030F0702030302020204" pitchFamily="66" charset="0"/>
              </a:rPr>
              <a:t>An ant is invasive when it has left its home range and damages the natural environment of its new home.</a:t>
            </a:r>
          </a:p>
          <a:p>
            <a:r>
              <a:rPr lang="en-NZ" dirty="0">
                <a:latin typeface="Comic Sans MS" panose="030F0702030302020204" pitchFamily="66" charset="0"/>
              </a:rPr>
              <a:t>Not all ants are invasive. Most do good things for the environment like helping decomposition.</a:t>
            </a:r>
          </a:p>
          <a:p>
            <a:r>
              <a:rPr lang="en-NZ" dirty="0">
                <a:latin typeface="Comic Sans MS" panose="030F0702030302020204" pitchFamily="66" charset="0"/>
              </a:rPr>
              <a:t>Some ants are bad because they can cause harm to our farms, human and our environment.</a:t>
            </a:r>
          </a:p>
          <a:p>
            <a:r>
              <a:rPr lang="en-NZ" dirty="0">
                <a:latin typeface="Comic Sans MS" panose="030F0702030302020204" pitchFamily="66" charset="0"/>
              </a:rPr>
              <a:t>Ants enter the country in many ways. Everyone must work together for biosecurity.</a:t>
            </a:r>
          </a:p>
        </p:txBody>
      </p:sp>
      <p:sp>
        <p:nvSpPr>
          <p:cNvPr id="5" name="TextBox 4"/>
          <p:cNvSpPr txBox="1"/>
          <p:nvPr/>
        </p:nvSpPr>
        <p:spPr>
          <a:xfrm>
            <a:off x="0" y="6600821"/>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283841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051" y="1090293"/>
            <a:ext cx="7886700" cy="1325563"/>
          </a:xfrm>
        </p:spPr>
        <p:txBody>
          <a:bodyPr/>
          <a:lstStyle/>
          <a:p>
            <a:r>
              <a:rPr lang="en-NZ" b="1" dirty="0">
                <a:latin typeface="Comic Sans MS" panose="030F0702030302020204" pitchFamily="66" charset="0"/>
              </a:rPr>
              <a:t>See you next time!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189310"/>
            <a:ext cx="3810000" cy="253365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76200" y="6596390"/>
            <a:ext cx="4572000" cy="261610"/>
          </a:xfrm>
          <a:prstGeom prst="rect">
            <a:avLst/>
          </a:prstGeom>
        </p:spPr>
        <p:txBody>
          <a:bodyPr>
            <a:spAutoFit/>
          </a:bodyPr>
          <a:lstStyle/>
          <a:p>
            <a:r>
              <a:rPr lang="en-NZ" sz="1050" i="1" dirty="0"/>
              <a:t>Image courtesy of </a:t>
            </a:r>
            <a:r>
              <a:rPr lang="en-NZ" sz="1050" i="1" dirty="0" err="1"/>
              <a:t>arztsamui</a:t>
            </a:r>
            <a:r>
              <a:rPr lang="en-NZ" sz="1050" i="1" dirty="0"/>
              <a:t> at FreeDigitalPhotos.net</a:t>
            </a:r>
            <a:r>
              <a:rPr lang="en-NZ" sz="1050" dirty="0"/>
              <a:t> </a:t>
            </a:r>
          </a:p>
        </p:txBody>
      </p:sp>
    </p:spTree>
    <p:extLst>
      <p:ext uri="{BB962C8B-B14F-4D97-AF65-F5344CB8AC3E}">
        <p14:creationId xmlns:p14="http://schemas.microsoft.com/office/powerpoint/2010/main" val="164028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b="1" dirty="0">
                <a:latin typeface="Comic Sans MS" panose="030F0702030302020204" pitchFamily="66" charset="0"/>
              </a:rPr>
              <a:t>What are we going to learn today?</a:t>
            </a:r>
          </a:p>
        </p:txBody>
      </p:sp>
      <p:sp>
        <p:nvSpPr>
          <p:cNvPr id="3" name="Content Placeholder 2"/>
          <p:cNvSpPr>
            <a:spLocks noGrp="1"/>
          </p:cNvSpPr>
          <p:nvPr>
            <p:ph idx="1"/>
          </p:nvPr>
        </p:nvSpPr>
        <p:spPr>
          <a:xfrm>
            <a:off x="1192892" y="1929398"/>
            <a:ext cx="7886700" cy="3916231"/>
          </a:xfrm>
        </p:spPr>
        <p:txBody>
          <a:bodyPr>
            <a:normAutofit/>
          </a:bodyPr>
          <a:lstStyle/>
          <a:p>
            <a:pPr marL="514350" indent="-514350" algn="just">
              <a:lnSpc>
                <a:spcPct val="100000"/>
              </a:lnSpc>
              <a:spcBef>
                <a:spcPts val="0"/>
              </a:spcBef>
              <a:buAutoNum type="arabicParenR"/>
            </a:pPr>
            <a:r>
              <a:rPr lang="en-SG" sz="3200" dirty="0">
                <a:latin typeface="Comic Sans MS" panose="030F0702030302020204" pitchFamily="66" charset="0"/>
              </a:rPr>
              <a:t>The top five invasive ant pests.</a:t>
            </a:r>
          </a:p>
          <a:p>
            <a:pPr marL="514350" indent="-514350" algn="just">
              <a:lnSpc>
                <a:spcPct val="100000"/>
              </a:lnSpc>
              <a:spcBef>
                <a:spcPts val="0"/>
              </a:spcBef>
              <a:buAutoNum type="arabicParenR"/>
            </a:pPr>
            <a:r>
              <a:rPr lang="en-SG" sz="3200" dirty="0">
                <a:latin typeface="Comic Sans MS" panose="030F0702030302020204" pitchFamily="66" charset="0"/>
              </a:rPr>
              <a:t>The problems they cause to our people, our agriculture and our natural environment.</a:t>
            </a:r>
          </a:p>
          <a:p>
            <a:pPr marL="514350" indent="-514350" algn="just">
              <a:lnSpc>
                <a:spcPct val="100000"/>
              </a:lnSpc>
              <a:spcBef>
                <a:spcPts val="0"/>
              </a:spcBef>
              <a:buAutoNum type="arabicParenR"/>
            </a:pPr>
            <a:r>
              <a:rPr lang="en-SG" sz="3200" dirty="0">
                <a:latin typeface="Comic Sans MS" panose="030F0702030302020204" pitchFamily="66" charset="0"/>
              </a:rPr>
              <a:t>Where these ants come from and how they arrive in </a:t>
            </a:r>
            <a:r>
              <a:rPr lang="en-NZ" sz="3200" dirty="0">
                <a:latin typeface="Comic Sans MS" panose="030F0702030302020204" pitchFamily="66" charset="0"/>
              </a:rPr>
              <a:t>our country.</a:t>
            </a:r>
          </a:p>
          <a:p>
            <a:pPr marL="514350" indent="-514350" algn="just">
              <a:lnSpc>
                <a:spcPct val="100000"/>
              </a:lnSpc>
              <a:spcBef>
                <a:spcPts val="0"/>
              </a:spcBef>
              <a:buAutoNum type="arabicParenR"/>
            </a:pPr>
            <a:r>
              <a:rPr lang="en-NZ" sz="3200" dirty="0">
                <a:latin typeface="Comic Sans MS" panose="030F0702030302020204" pitchFamily="66" charset="0"/>
              </a:rPr>
              <a:t>What can you do to stop them.</a:t>
            </a:r>
          </a:p>
          <a:p>
            <a:pPr algn="just"/>
            <a:endParaRPr lang="en-NZ" sz="3200"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347" y="4839193"/>
            <a:ext cx="1656442" cy="1656442"/>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2011" y="6519446"/>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170335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atin typeface="Comic Sans MS" panose="030F0702030302020204" pitchFamily="66" charset="0"/>
              </a:rPr>
              <a:t>Ants? What are they?</a:t>
            </a:r>
          </a:p>
        </p:txBody>
      </p:sp>
      <p:sp>
        <p:nvSpPr>
          <p:cNvPr id="3" name="Content Placeholder 2"/>
          <p:cNvSpPr>
            <a:spLocks noGrp="1"/>
          </p:cNvSpPr>
          <p:nvPr>
            <p:ph sz="half" idx="1"/>
          </p:nvPr>
        </p:nvSpPr>
        <p:spPr>
          <a:xfrm>
            <a:off x="707571" y="1575253"/>
            <a:ext cx="6400800" cy="4351338"/>
          </a:xfrm>
        </p:spPr>
        <p:txBody>
          <a:bodyPr>
            <a:noAutofit/>
          </a:bodyPr>
          <a:lstStyle/>
          <a:p>
            <a:pPr>
              <a:spcBef>
                <a:spcPts val="0"/>
              </a:spcBef>
            </a:pPr>
            <a:r>
              <a:rPr lang="en-NZ" sz="2400" dirty="0">
                <a:latin typeface="Comic Sans MS" panose="030F0702030302020204" pitchFamily="66" charset="0"/>
              </a:rPr>
              <a:t>Ants are living things. They need air, food and water.</a:t>
            </a:r>
          </a:p>
          <a:p>
            <a:pPr marL="0" indent="0">
              <a:spcBef>
                <a:spcPts val="0"/>
              </a:spcBef>
              <a:buNone/>
            </a:pPr>
            <a:endParaRPr lang="en-NZ" sz="2400" dirty="0">
              <a:latin typeface="Comic Sans MS" panose="030F0702030302020204" pitchFamily="66" charset="0"/>
            </a:endParaRPr>
          </a:p>
          <a:p>
            <a:pPr>
              <a:spcBef>
                <a:spcPts val="0"/>
              </a:spcBef>
            </a:pPr>
            <a:r>
              <a:rPr lang="en-NZ" sz="2400" dirty="0">
                <a:latin typeface="Comic Sans MS" panose="030F0702030302020204" pitchFamily="66" charset="0"/>
              </a:rPr>
              <a:t>Ants are insects.</a:t>
            </a:r>
          </a:p>
          <a:p>
            <a:pPr>
              <a:spcBef>
                <a:spcPts val="0"/>
              </a:spcBef>
            </a:pPr>
            <a:endParaRPr lang="en-NZ" sz="2400" dirty="0">
              <a:latin typeface="Comic Sans MS" panose="030F0702030302020204" pitchFamily="66" charset="0"/>
            </a:endParaRPr>
          </a:p>
          <a:p>
            <a:pPr>
              <a:spcBef>
                <a:spcPts val="0"/>
              </a:spcBef>
            </a:pPr>
            <a:r>
              <a:rPr lang="en-NZ" sz="2400" dirty="0">
                <a:latin typeface="Comic Sans MS" panose="030F0702030302020204" pitchFamily="66" charset="0"/>
              </a:rPr>
              <a:t>They have 3 body parts and 6 legs.</a:t>
            </a:r>
          </a:p>
          <a:p>
            <a:pPr>
              <a:spcBef>
                <a:spcPts val="0"/>
              </a:spcBef>
            </a:pPr>
            <a:endParaRPr lang="en-NZ" sz="2400" dirty="0">
              <a:latin typeface="Comic Sans MS" panose="030F0702030302020204" pitchFamily="66" charset="0"/>
            </a:endParaRPr>
          </a:p>
          <a:p>
            <a:pPr>
              <a:spcBef>
                <a:spcPts val="0"/>
              </a:spcBef>
            </a:pPr>
            <a:r>
              <a:rPr lang="en-NZ" sz="2400" dirty="0">
                <a:latin typeface="Comic Sans MS" panose="030F0702030302020204" pitchFamily="66" charset="0"/>
              </a:rPr>
              <a:t>They are in the same family as wasps and bees.</a:t>
            </a:r>
          </a:p>
          <a:p>
            <a:pPr>
              <a:spcBef>
                <a:spcPts val="0"/>
              </a:spcBef>
            </a:pPr>
            <a:endParaRPr lang="en-NZ" sz="2400" dirty="0">
              <a:latin typeface="Comic Sans MS" panose="030F0702030302020204" pitchFamily="66" charset="0"/>
            </a:endParaRPr>
          </a:p>
          <a:p>
            <a:pPr>
              <a:spcBef>
                <a:spcPts val="0"/>
              </a:spcBef>
            </a:pPr>
            <a:r>
              <a:rPr lang="en-NZ" sz="2400" dirty="0">
                <a:latin typeface="Comic Sans MS" panose="030F0702030302020204" pitchFamily="66" charset="0"/>
              </a:rPr>
              <a:t>The queen ant can lay thousands of eggs a day.</a:t>
            </a:r>
          </a:p>
        </p:txBody>
      </p:sp>
      <p:pic>
        <p:nvPicPr>
          <p:cNvPr id="5" name="Content Placeholder 4" descr="YCA.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507887" y="2269522"/>
            <a:ext cx="3845913" cy="2797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593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325563"/>
          </a:xfrm>
        </p:spPr>
        <p:txBody>
          <a:bodyPr/>
          <a:lstStyle/>
          <a:p>
            <a:pPr algn="ctr"/>
            <a:r>
              <a:rPr lang="en-NZ" b="1" dirty="0">
                <a:latin typeface="Comic Sans MS" panose="030F0702030302020204" pitchFamily="66" charset="0"/>
              </a:rPr>
              <a:t>Ant life cycle</a:t>
            </a:r>
          </a:p>
        </p:txBody>
      </p:sp>
      <p:pic>
        <p:nvPicPr>
          <p:cNvPr id="4" name="Content Placeholder 3"/>
          <p:cNvPicPr>
            <a:picLocks noGrp="1" noChangeAspect="1"/>
          </p:cNvPicPr>
          <p:nvPr>
            <p:ph idx="1"/>
          </p:nvPr>
        </p:nvPicPr>
        <p:blipFill>
          <a:blip r:embed="rId3"/>
          <a:stretch>
            <a:fillRect/>
          </a:stretch>
        </p:blipFill>
        <p:spPr>
          <a:xfrm>
            <a:off x="2274735" y="1744539"/>
            <a:ext cx="7953679" cy="4326789"/>
          </a:xfrm>
          <a:prstGeom prst="rect">
            <a:avLst/>
          </a:prstGeom>
          <a:ln>
            <a:noFill/>
          </a:ln>
          <a:effectLst>
            <a:outerShdw blurRad="190500" algn="tl" rotWithShape="0">
              <a:srgbClr val="000000">
                <a:alpha val="70000"/>
              </a:srgbClr>
            </a:outerShdw>
          </a:effectLst>
        </p:spPr>
      </p:pic>
      <p:sp>
        <p:nvSpPr>
          <p:cNvPr id="3" name="Rectangle 2"/>
          <p:cNvSpPr/>
          <p:nvPr/>
        </p:nvSpPr>
        <p:spPr>
          <a:xfrm>
            <a:off x="1946274" y="1036652"/>
            <a:ext cx="8610600" cy="707886"/>
          </a:xfrm>
          <a:prstGeom prst="rect">
            <a:avLst/>
          </a:prstGeom>
        </p:spPr>
        <p:txBody>
          <a:bodyPr wrap="square">
            <a:spAutoFit/>
          </a:bodyPr>
          <a:lstStyle/>
          <a:p>
            <a:pPr>
              <a:spcBef>
                <a:spcPts val="600"/>
              </a:spcBef>
              <a:spcAft>
                <a:spcPts val="600"/>
              </a:spcAft>
            </a:pPr>
            <a:r>
              <a:rPr lang="en-NZ" sz="2000" dirty="0">
                <a:latin typeface="Comic Sans MS" panose="030F0702030302020204" pitchFamily="66" charset="0"/>
              </a:rPr>
              <a:t>Ants go through a number of different stages from egg to adult. They have a 4 stage life-cycle just like the butterfly!</a:t>
            </a:r>
          </a:p>
        </p:txBody>
      </p:sp>
      <p:sp>
        <p:nvSpPr>
          <p:cNvPr id="7" name="Rectangle 6"/>
          <p:cNvSpPr/>
          <p:nvPr/>
        </p:nvSpPr>
        <p:spPr>
          <a:xfrm>
            <a:off x="1876425" y="6104210"/>
            <a:ext cx="8439150" cy="707886"/>
          </a:xfrm>
          <a:prstGeom prst="rect">
            <a:avLst/>
          </a:prstGeom>
        </p:spPr>
        <p:txBody>
          <a:bodyPr wrap="square">
            <a:spAutoFit/>
          </a:bodyPr>
          <a:lstStyle/>
          <a:p>
            <a:r>
              <a:rPr lang="en-NZ" sz="2000" dirty="0">
                <a:latin typeface="Comic Sans MS" panose="030F0702030302020204" pitchFamily="66" charset="0"/>
              </a:rPr>
              <a:t>One or more queens lay eggs that develop into new workers, queens and males. </a:t>
            </a:r>
          </a:p>
        </p:txBody>
      </p:sp>
    </p:spTree>
    <p:extLst>
      <p:ext uri="{BB962C8B-B14F-4D97-AF65-F5344CB8AC3E}">
        <p14:creationId xmlns:p14="http://schemas.microsoft.com/office/powerpoint/2010/main" val="360446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547215"/>
            <a:ext cx="5829325" cy="3701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250793" y="146051"/>
            <a:ext cx="7886700" cy="994172"/>
          </a:xfrm>
        </p:spPr>
        <p:txBody>
          <a:bodyPr/>
          <a:lstStyle/>
          <a:p>
            <a:pPr algn="ctr"/>
            <a:r>
              <a:rPr lang="en-NZ" b="1" dirty="0">
                <a:latin typeface="Comic Sans MS" panose="030F0702030302020204" pitchFamily="66" charset="0"/>
              </a:rPr>
              <a:t>What is an invasive ant?</a:t>
            </a:r>
          </a:p>
        </p:txBody>
      </p:sp>
      <p:sp>
        <p:nvSpPr>
          <p:cNvPr id="3" name="Content Placeholder 2"/>
          <p:cNvSpPr>
            <a:spLocks noGrp="1"/>
          </p:cNvSpPr>
          <p:nvPr>
            <p:ph idx="1"/>
          </p:nvPr>
        </p:nvSpPr>
        <p:spPr>
          <a:xfrm>
            <a:off x="6878079" y="1783226"/>
            <a:ext cx="3668727" cy="1959608"/>
          </a:xfrm>
        </p:spPr>
        <p:txBody>
          <a:bodyPr>
            <a:noAutofit/>
          </a:bodyPr>
          <a:lstStyle/>
          <a:p>
            <a:pPr marL="0" indent="0">
              <a:buNone/>
            </a:pPr>
            <a:r>
              <a:rPr lang="en-NZ" sz="3000" dirty="0">
                <a:latin typeface="Comic Sans MS" panose="030F0702030302020204" pitchFamily="66" charset="0"/>
              </a:rPr>
              <a:t>An ant that is introduced outside its home range and that damages the natural environment of its new home.</a:t>
            </a:r>
          </a:p>
          <a:p>
            <a:endParaRPr lang="en-NZ" sz="3000" dirty="0">
              <a:latin typeface="Comic Sans MS" panose="030F0702030302020204" pitchFamily="66" charset="0"/>
            </a:endParaRPr>
          </a:p>
        </p:txBody>
      </p:sp>
      <p:sp>
        <p:nvSpPr>
          <p:cNvPr id="7" name="Content Placeholder 2"/>
          <p:cNvSpPr txBox="1">
            <a:spLocks/>
          </p:cNvSpPr>
          <p:nvPr/>
        </p:nvSpPr>
        <p:spPr>
          <a:xfrm>
            <a:off x="661319" y="5336222"/>
            <a:ext cx="6030686" cy="90763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NZ" sz="2000" dirty="0">
                <a:latin typeface="Comic Sans MS" panose="030F0702030302020204" pitchFamily="66" charset="0"/>
              </a:rPr>
              <a:t>The picture shows red imported fire ants travelling over floodwaters on an uprooted tree.</a:t>
            </a:r>
          </a:p>
          <a:p>
            <a:pPr algn="just"/>
            <a:endParaRPr lang="en-NZ" sz="2000" dirty="0">
              <a:latin typeface="Comic Sans MS" panose="030F0702030302020204" pitchFamily="66" charset="0"/>
            </a:endParaRPr>
          </a:p>
        </p:txBody>
      </p:sp>
    </p:spTree>
    <p:extLst>
      <p:ext uri="{BB962C8B-B14F-4D97-AF65-F5344CB8AC3E}">
        <p14:creationId xmlns:p14="http://schemas.microsoft.com/office/powerpoint/2010/main" val="13219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YC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7025" y="4007818"/>
            <a:ext cx="2835000" cy="206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RIF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8344" y="1787022"/>
            <a:ext cx="2835000" cy="1987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itle 1"/>
          <p:cNvSpPr txBox="1">
            <a:spLocks/>
          </p:cNvSpPr>
          <p:nvPr/>
        </p:nvSpPr>
        <p:spPr>
          <a:xfrm>
            <a:off x="2085317" y="386020"/>
            <a:ext cx="8225055" cy="99417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latin typeface="Comic Sans MS" panose="030F0702030302020204" pitchFamily="66" charset="0"/>
              </a:rPr>
              <a:t>The five </a:t>
            </a:r>
            <a:r>
              <a:rPr lang="en-NZ" b="1" dirty="0">
                <a:solidFill>
                  <a:srgbClr val="FF0000"/>
                </a:solidFill>
                <a:latin typeface="Comic Sans MS" panose="030F0702030302020204" pitchFamily="66" charset="0"/>
              </a:rPr>
              <a:t>WORST</a:t>
            </a:r>
            <a:r>
              <a:rPr lang="en-NZ" b="1" dirty="0">
                <a:latin typeface="Comic Sans MS" panose="030F0702030302020204" pitchFamily="66" charset="0"/>
              </a:rPr>
              <a:t> invasive </a:t>
            </a:r>
            <a:r>
              <a:rPr lang="en-NZ" b="1" dirty="0">
                <a:solidFill>
                  <a:srgbClr val="FF0000"/>
                </a:solidFill>
                <a:latin typeface="Comic Sans MS" panose="030F0702030302020204" pitchFamily="66" charset="0"/>
              </a:rPr>
              <a:t>ANTS</a:t>
            </a:r>
            <a:r>
              <a:rPr lang="en-NZ" b="1" dirty="0">
                <a:latin typeface="Comic Sans MS" panose="030F0702030302020204" pitchFamily="66" charset="0"/>
              </a:rPr>
              <a:t> in the Pacific</a:t>
            </a:r>
          </a:p>
        </p:txBody>
      </p:sp>
      <p:sp>
        <p:nvSpPr>
          <p:cNvPr id="21" name="TextBox 20"/>
          <p:cNvSpPr txBox="1"/>
          <p:nvPr/>
        </p:nvSpPr>
        <p:spPr>
          <a:xfrm>
            <a:off x="3034427" y="5691638"/>
            <a:ext cx="1690577" cy="300082"/>
          </a:xfrm>
          <a:prstGeom prst="rect">
            <a:avLst/>
          </a:prstGeom>
          <a:noFill/>
        </p:spPr>
        <p:txBody>
          <a:bodyPr wrap="square" rtlCol="0">
            <a:spAutoFit/>
          </a:bodyPr>
          <a:lstStyle/>
          <a:p>
            <a:r>
              <a:rPr lang="en-NZ" sz="1350" dirty="0"/>
              <a:t>Yellow crazy ant</a:t>
            </a:r>
          </a:p>
        </p:txBody>
      </p:sp>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0578" y="2752725"/>
            <a:ext cx="2835000" cy="2256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5320189" y="4690168"/>
            <a:ext cx="1690577" cy="300082"/>
          </a:xfrm>
          <a:prstGeom prst="rect">
            <a:avLst/>
          </a:prstGeom>
          <a:noFill/>
        </p:spPr>
        <p:txBody>
          <a:bodyPr wrap="square" rtlCol="0">
            <a:spAutoFit/>
          </a:bodyPr>
          <a:lstStyle/>
          <a:p>
            <a:pPr algn="ctr"/>
            <a:r>
              <a:rPr lang="en-NZ" sz="1350" dirty="0"/>
              <a:t>Argentine ant</a:t>
            </a:r>
          </a:p>
        </p:txBody>
      </p:sp>
      <p:sp>
        <p:nvSpPr>
          <p:cNvPr id="24" name="TextBox 23"/>
          <p:cNvSpPr txBox="1"/>
          <p:nvPr/>
        </p:nvSpPr>
        <p:spPr>
          <a:xfrm>
            <a:off x="7719850" y="3490423"/>
            <a:ext cx="1690577" cy="300082"/>
          </a:xfrm>
          <a:prstGeom prst="rect">
            <a:avLst/>
          </a:prstGeom>
          <a:noFill/>
        </p:spPr>
        <p:txBody>
          <a:bodyPr wrap="square" rtlCol="0">
            <a:spAutoFit/>
          </a:bodyPr>
          <a:lstStyle/>
          <a:p>
            <a:r>
              <a:rPr lang="en-NZ" sz="1350" dirty="0"/>
              <a:t>Red imported fire ant</a:t>
            </a:r>
          </a:p>
        </p:txBody>
      </p:sp>
      <p:pic>
        <p:nvPicPr>
          <p:cNvPr id="25" name="Picture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92205" y="4095735"/>
            <a:ext cx="2807278" cy="2084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Box 25"/>
          <p:cNvSpPr txBox="1"/>
          <p:nvPr/>
        </p:nvSpPr>
        <p:spPr>
          <a:xfrm>
            <a:off x="7901857" y="4195058"/>
            <a:ext cx="1553624" cy="300082"/>
          </a:xfrm>
          <a:prstGeom prst="rect">
            <a:avLst/>
          </a:prstGeom>
          <a:noFill/>
        </p:spPr>
        <p:txBody>
          <a:bodyPr wrap="square" rtlCol="0">
            <a:spAutoFit/>
          </a:bodyPr>
          <a:lstStyle/>
          <a:p>
            <a:pPr algn="ctr"/>
            <a:r>
              <a:rPr lang="en-NZ" sz="1350" dirty="0"/>
              <a:t>Little fire </a:t>
            </a:r>
            <a:r>
              <a:rPr lang="en-NZ" sz="1350" dirty="0">
                <a:solidFill>
                  <a:schemeClr val="tx1">
                    <a:lumMod val="95000"/>
                    <a:lumOff val="5000"/>
                  </a:schemeClr>
                </a:solidFill>
              </a:rPr>
              <a:t>ant</a:t>
            </a:r>
          </a:p>
        </p:txBody>
      </p:sp>
      <p:pic>
        <p:nvPicPr>
          <p:cNvPr id="27" name="Picture 26" descr="ABHA.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52600" y="1809316"/>
            <a:ext cx="2835000" cy="199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2503318" y="3490423"/>
            <a:ext cx="2084283" cy="300082"/>
          </a:xfrm>
          <a:prstGeom prst="rect">
            <a:avLst/>
          </a:prstGeom>
          <a:noFill/>
        </p:spPr>
        <p:txBody>
          <a:bodyPr wrap="square" rtlCol="0">
            <a:spAutoFit/>
          </a:bodyPr>
          <a:lstStyle/>
          <a:p>
            <a:r>
              <a:rPr lang="en-NZ" sz="1350" dirty="0"/>
              <a:t>African big</a:t>
            </a:r>
            <a:r>
              <a:rPr lang="en-NZ" sz="1350" dirty="0">
                <a:solidFill>
                  <a:schemeClr val="tx1">
                    <a:lumMod val="95000"/>
                    <a:lumOff val="5000"/>
                  </a:schemeClr>
                </a:solidFill>
              </a:rPr>
              <a:t>-headed ant</a:t>
            </a:r>
          </a:p>
        </p:txBody>
      </p:sp>
      <p:sp>
        <p:nvSpPr>
          <p:cNvPr id="48" name="Rectangle 47"/>
          <p:cNvSpPr/>
          <p:nvPr/>
        </p:nvSpPr>
        <p:spPr>
          <a:xfrm>
            <a:off x="1638301" y="6131352"/>
            <a:ext cx="8875043" cy="707886"/>
          </a:xfrm>
          <a:prstGeom prst="rect">
            <a:avLst/>
          </a:prstGeom>
        </p:spPr>
        <p:txBody>
          <a:bodyPr wrap="square">
            <a:spAutoFit/>
          </a:bodyPr>
          <a:lstStyle/>
          <a:p>
            <a:r>
              <a:rPr lang="en-NZ" sz="2000" dirty="0">
                <a:latin typeface="Comic Sans MS" panose="030F0702030302020204" pitchFamily="66" charset="0"/>
              </a:rPr>
              <a:t>You can’t tell just by looking at these five ant species that they cause worse problems than any other ants</a:t>
            </a:r>
          </a:p>
        </p:txBody>
      </p:sp>
    </p:spTree>
    <p:extLst>
      <p:ext uri="{BB962C8B-B14F-4D97-AF65-F5344CB8AC3E}">
        <p14:creationId xmlns:p14="http://schemas.microsoft.com/office/powerpoint/2010/main" val="4250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2537" y="266658"/>
            <a:ext cx="9686925" cy="1325563"/>
          </a:xfrm>
        </p:spPr>
        <p:txBody>
          <a:bodyPr/>
          <a:lstStyle/>
          <a:p>
            <a:pPr algn="ctr"/>
            <a:r>
              <a:rPr lang="en-NZ" b="1" dirty="0">
                <a:latin typeface="Comic Sans MS" panose="030F0702030302020204" pitchFamily="66" charset="0"/>
              </a:rPr>
              <a:t>Where did the ants come from?</a:t>
            </a:r>
          </a:p>
        </p:txBody>
      </p:sp>
      <p:grpSp>
        <p:nvGrpSpPr>
          <p:cNvPr id="2" name="Group 1"/>
          <p:cNvGrpSpPr/>
          <p:nvPr/>
        </p:nvGrpSpPr>
        <p:grpSpPr>
          <a:xfrm>
            <a:off x="2495550" y="1878303"/>
            <a:ext cx="7543800" cy="3763682"/>
            <a:chOff x="971550" y="1878303"/>
            <a:chExt cx="7543800" cy="3763682"/>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550" y="1878303"/>
              <a:ext cx="7543800" cy="3763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3462191" y="3531212"/>
              <a:ext cx="1501346" cy="300082"/>
            </a:xfrm>
            <a:prstGeom prst="rect">
              <a:avLst/>
            </a:prstGeom>
            <a:noFill/>
          </p:spPr>
          <p:txBody>
            <a:bodyPr wrap="square" rtlCol="0">
              <a:spAutoFit/>
            </a:bodyPr>
            <a:lstStyle/>
            <a:p>
              <a:r>
                <a:rPr lang="en-NZ" sz="1350" dirty="0"/>
                <a:t>?  Yellow crazy ant</a:t>
              </a:r>
            </a:p>
          </p:txBody>
        </p:sp>
        <p:sp>
          <p:nvSpPr>
            <p:cNvPr id="9" name="TextBox 8"/>
            <p:cNvSpPr txBox="1"/>
            <p:nvPr/>
          </p:nvSpPr>
          <p:spPr>
            <a:xfrm>
              <a:off x="2672217" y="4301706"/>
              <a:ext cx="1899783" cy="300082"/>
            </a:xfrm>
            <a:prstGeom prst="rect">
              <a:avLst/>
            </a:prstGeom>
            <a:noFill/>
          </p:spPr>
          <p:txBody>
            <a:bodyPr wrap="square" rtlCol="0">
              <a:spAutoFit/>
            </a:bodyPr>
            <a:lstStyle/>
            <a:p>
              <a:r>
                <a:rPr lang="en-NZ" sz="1350" dirty="0"/>
                <a:t>African big headed ant</a:t>
              </a:r>
            </a:p>
          </p:txBody>
        </p:sp>
        <p:sp>
          <p:nvSpPr>
            <p:cNvPr id="10" name="TextBox 9"/>
            <p:cNvSpPr txBox="1"/>
            <p:nvPr/>
          </p:nvSpPr>
          <p:spPr>
            <a:xfrm>
              <a:off x="5810625" y="4401289"/>
              <a:ext cx="1683607" cy="300082"/>
            </a:xfrm>
            <a:prstGeom prst="rect">
              <a:avLst/>
            </a:prstGeom>
            <a:noFill/>
          </p:spPr>
          <p:txBody>
            <a:bodyPr wrap="square" rtlCol="0">
              <a:spAutoFit/>
            </a:bodyPr>
            <a:lstStyle/>
            <a:p>
              <a:r>
                <a:rPr lang="en-NZ" sz="1350" dirty="0"/>
                <a:t>Red imported fire ant</a:t>
              </a:r>
            </a:p>
          </p:txBody>
        </p:sp>
        <p:sp>
          <p:nvSpPr>
            <p:cNvPr id="11" name="TextBox 10"/>
            <p:cNvSpPr txBox="1"/>
            <p:nvPr/>
          </p:nvSpPr>
          <p:spPr>
            <a:xfrm>
              <a:off x="6336937" y="4794858"/>
              <a:ext cx="1501346" cy="300082"/>
            </a:xfrm>
            <a:prstGeom prst="rect">
              <a:avLst/>
            </a:prstGeom>
            <a:noFill/>
          </p:spPr>
          <p:txBody>
            <a:bodyPr wrap="square" rtlCol="0">
              <a:spAutoFit/>
            </a:bodyPr>
            <a:lstStyle/>
            <a:p>
              <a:r>
                <a:rPr lang="en-NZ" sz="1350" dirty="0"/>
                <a:t>Argentine ant</a:t>
              </a:r>
            </a:p>
          </p:txBody>
        </p:sp>
        <p:sp>
          <p:nvSpPr>
            <p:cNvPr id="12" name="TextBox 11"/>
            <p:cNvSpPr txBox="1"/>
            <p:nvPr/>
          </p:nvSpPr>
          <p:spPr>
            <a:xfrm flipH="1">
              <a:off x="6923766" y="3460062"/>
              <a:ext cx="1408670" cy="300082"/>
            </a:xfrm>
            <a:prstGeom prst="rect">
              <a:avLst/>
            </a:prstGeom>
            <a:noFill/>
          </p:spPr>
          <p:txBody>
            <a:bodyPr wrap="square" rtlCol="0">
              <a:spAutoFit/>
            </a:bodyPr>
            <a:lstStyle/>
            <a:p>
              <a:r>
                <a:rPr lang="en-NZ" sz="1350" dirty="0"/>
                <a:t>Little fire ant</a:t>
              </a:r>
            </a:p>
          </p:txBody>
        </p:sp>
      </p:grpSp>
    </p:spTree>
    <p:extLst>
      <p:ext uri="{BB962C8B-B14F-4D97-AF65-F5344CB8AC3E}">
        <p14:creationId xmlns:p14="http://schemas.microsoft.com/office/powerpoint/2010/main" val="201917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0107"/>
            <a:ext cx="10753725" cy="1325563"/>
          </a:xfrm>
        </p:spPr>
        <p:txBody>
          <a:bodyPr/>
          <a:lstStyle/>
          <a:p>
            <a:pPr algn="ctr"/>
            <a:r>
              <a:rPr lang="en-NZ" b="1" dirty="0">
                <a:latin typeface="Comic Sans MS" panose="030F0702030302020204" pitchFamily="66" charset="0"/>
              </a:rPr>
              <a:t>Where might we find invasive ants?</a:t>
            </a:r>
          </a:p>
        </p:txBody>
      </p:sp>
      <p:sp>
        <p:nvSpPr>
          <p:cNvPr id="3" name="Content Placeholder 2"/>
          <p:cNvSpPr>
            <a:spLocks noGrp="1"/>
          </p:cNvSpPr>
          <p:nvPr>
            <p:ph sz="half" idx="1"/>
          </p:nvPr>
        </p:nvSpPr>
        <p:spPr>
          <a:xfrm>
            <a:off x="590550" y="1257300"/>
            <a:ext cx="3635376" cy="4773706"/>
          </a:xfrm>
        </p:spPr>
        <p:txBody>
          <a:bodyPr>
            <a:normAutofit/>
          </a:bodyPr>
          <a:lstStyle/>
          <a:p>
            <a:endParaRPr lang="en-NZ" dirty="0">
              <a:latin typeface="Comic Sans MS" panose="030F0702030302020204" pitchFamily="66" charset="0"/>
            </a:endParaRPr>
          </a:p>
          <a:p>
            <a:pPr marL="0" indent="0">
              <a:buNone/>
            </a:pPr>
            <a:r>
              <a:rPr lang="en-NZ" b="1" dirty="0">
                <a:latin typeface="Comic Sans MS" panose="030F0702030302020204" pitchFamily="66" charset="0"/>
              </a:rPr>
              <a:t>How they come into the country:</a:t>
            </a:r>
          </a:p>
          <a:p>
            <a:pPr lvl="1"/>
            <a:r>
              <a:rPr lang="en-NZ" sz="2800" dirty="0">
                <a:latin typeface="Comic Sans MS" panose="030F0702030302020204" pitchFamily="66" charset="0"/>
              </a:rPr>
              <a:t>Ports </a:t>
            </a:r>
          </a:p>
          <a:p>
            <a:pPr lvl="1"/>
            <a:r>
              <a:rPr lang="en-NZ" sz="2800" dirty="0">
                <a:latin typeface="Comic Sans MS" panose="030F0702030302020204" pitchFamily="66" charset="0"/>
              </a:rPr>
              <a:t>On ships</a:t>
            </a:r>
          </a:p>
          <a:p>
            <a:pPr lvl="1"/>
            <a:r>
              <a:rPr lang="en-NZ" sz="2800" dirty="0">
                <a:latin typeface="Comic Sans MS" panose="030F0702030302020204" pitchFamily="66" charset="0"/>
              </a:rPr>
              <a:t>Airports</a:t>
            </a:r>
          </a:p>
          <a:p>
            <a:pPr lvl="1"/>
            <a:r>
              <a:rPr lang="en-NZ" sz="2800" dirty="0">
                <a:latin typeface="Comic Sans MS" panose="030F0702030302020204" pitchFamily="66" charset="0"/>
              </a:rPr>
              <a:t>Unloading areas</a:t>
            </a:r>
          </a:p>
          <a:p>
            <a:pPr lvl="1"/>
            <a:r>
              <a:rPr lang="en-NZ" sz="2800" dirty="0">
                <a:latin typeface="Comic Sans MS" panose="030F0702030302020204" pitchFamily="66" charset="0"/>
              </a:rPr>
              <a:t>Storage areas</a:t>
            </a:r>
          </a:p>
          <a:p>
            <a:pPr marL="0" indent="0">
              <a:buNone/>
            </a:pPr>
            <a:endParaRPr lang="en-NZ" dirty="0">
              <a:latin typeface="Comic Sans MS" panose="030F0702030302020204" pitchFamily="66" charset="0"/>
            </a:endParaRPr>
          </a:p>
        </p:txBody>
      </p:sp>
      <p:pic>
        <p:nvPicPr>
          <p:cNvPr id="7" name="Content Placehold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146350" y="4068242"/>
            <a:ext cx="3072902" cy="2304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5215" y="1924213"/>
            <a:ext cx="2644037" cy="1983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3855" y="4475683"/>
            <a:ext cx="3050270" cy="1744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3855" y="2238538"/>
            <a:ext cx="3257206" cy="2125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8219252" y="6533919"/>
            <a:ext cx="3634328" cy="253916"/>
          </a:xfrm>
          <a:prstGeom prst="rect">
            <a:avLst/>
          </a:prstGeom>
        </p:spPr>
        <p:txBody>
          <a:bodyPr wrap="none">
            <a:spAutoFit/>
          </a:bodyPr>
          <a:lstStyle/>
          <a:p>
            <a:r>
              <a:rPr lang="en-NZ" sz="1050" dirty="0"/>
              <a:t>Image of plane courtesy of </a:t>
            </a:r>
            <a:r>
              <a:rPr lang="en-NZ" sz="1050" dirty="0" err="1"/>
              <a:t>satit_srihin</a:t>
            </a:r>
            <a:r>
              <a:rPr lang="en-NZ" sz="1050" dirty="0"/>
              <a:t> at FreeDigitalPhotos.net</a:t>
            </a:r>
          </a:p>
        </p:txBody>
      </p:sp>
    </p:spTree>
    <p:extLst>
      <p:ext uri="{BB962C8B-B14F-4D97-AF65-F5344CB8AC3E}">
        <p14:creationId xmlns:p14="http://schemas.microsoft.com/office/powerpoint/2010/main" val="370134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922074">
            <a:off x="-223871" y="-255828"/>
            <a:ext cx="4580460" cy="2832676"/>
            <a:chOff x="178900" y="375543"/>
            <a:chExt cx="4580460" cy="2832676"/>
          </a:xfrm>
        </p:grpSpPr>
        <p:sp>
          <p:nvSpPr>
            <p:cNvPr id="6" name="Explosion 1 5"/>
            <p:cNvSpPr/>
            <p:nvPr/>
          </p:nvSpPr>
          <p:spPr>
            <a:xfrm rot="20025580">
              <a:off x="178900" y="375543"/>
              <a:ext cx="4580460" cy="28326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rot="19992191">
              <a:off x="452045" y="1319341"/>
              <a:ext cx="4034169" cy="707886"/>
            </a:xfrm>
            <a:prstGeom prst="rect">
              <a:avLst/>
            </a:prstGeom>
            <a:noFill/>
          </p:spPr>
          <p:txBody>
            <a:bodyPr wrap="square" lIns="91440" tIns="45720" rIns="91440" bIns="45720">
              <a:spAutoFit/>
            </a:bodyPr>
            <a:lstStyle/>
            <a:p>
              <a:pPr algn="ctr"/>
              <a:r>
                <a:rPr lang="en-NZ"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Comic Sans MS" panose="030F0702030302020204" pitchFamily="66" charset="0"/>
                </a:rPr>
                <a:t>Biosecurity!</a:t>
              </a:r>
              <a:endPar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grpSp>
      <p:sp>
        <p:nvSpPr>
          <p:cNvPr id="2" name="Title 1"/>
          <p:cNvSpPr>
            <a:spLocks noGrp="1"/>
          </p:cNvSpPr>
          <p:nvPr>
            <p:ph type="title"/>
          </p:nvPr>
        </p:nvSpPr>
        <p:spPr>
          <a:xfrm>
            <a:off x="3754211" y="124384"/>
            <a:ext cx="7886700" cy="1325563"/>
          </a:xfrm>
        </p:spPr>
        <p:txBody>
          <a:bodyPr/>
          <a:lstStyle/>
          <a:p>
            <a:pPr algn="ctr"/>
            <a:r>
              <a:rPr lang="en-NZ" b="1" dirty="0">
                <a:latin typeface="Comic Sans MS" panose="030F0702030302020204" pitchFamily="66" charset="0"/>
              </a:rPr>
              <a:t>How do we find ants when they arrive?</a:t>
            </a:r>
          </a:p>
        </p:txBody>
      </p:sp>
      <p:pic>
        <p:nvPicPr>
          <p:cNvPr id="5" name="Picture 4" descr="airport_luggage check.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32240" y="1369999"/>
            <a:ext cx="2652932" cy="2467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ight Arrow 2"/>
          <p:cNvSpPr/>
          <p:nvPr/>
        </p:nvSpPr>
        <p:spPr>
          <a:xfrm>
            <a:off x="5822535" y="1581202"/>
            <a:ext cx="3453954" cy="2043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latin typeface="Comic Sans MS" panose="030F0702030302020204" pitchFamily="66" charset="0"/>
              </a:rPr>
              <a:t>Biosecurity officers check incoming goods at airports and ports to detect invasive ants</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4563" y="3675073"/>
            <a:ext cx="2589344" cy="175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ight Arrow 8"/>
          <p:cNvSpPr/>
          <p:nvPr/>
        </p:nvSpPr>
        <p:spPr>
          <a:xfrm rot="2135655" flipH="1">
            <a:off x="9042719" y="4624405"/>
            <a:ext cx="3103883" cy="1782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latin typeface="Comic Sans MS" panose="030F0702030302020204" pitchFamily="66" charset="0"/>
              </a:rPr>
              <a:t>Lures (sugar, peanut butter) placed in ports attract ants</a:t>
            </a:r>
          </a:p>
        </p:txBody>
      </p:sp>
      <p:sp>
        <p:nvSpPr>
          <p:cNvPr id="11" name="Right Arrow 10"/>
          <p:cNvSpPr/>
          <p:nvPr/>
        </p:nvSpPr>
        <p:spPr>
          <a:xfrm rot="1540761" flipH="1">
            <a:off x="3102259" y="4333034"/>
            <a:ext cx="4430485" cy="2365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latin typeface="Comic Sans MS" panose="030F0702030302020204" pitchFamily="66" charset="0"/>
              </a:rPr>
              <a:t>Make communities aware of the problems ants can cause. Community members can be on the lookout for invasive ants</a:t>
            </a: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4206" y="2905615"/>
            <a:ext cx="3141919" cy="2431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Final Ant invaders_shrunk.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8181" y="949686"/>
            <a:ext cx="1103450" cy="2937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511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2790</Words>
  <Application>Microsoft Macintosh PowerPoint</Application>
  <PresentationFormat>Widescreen</PresentationFormat>
  <Paragraphs>156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Aharoni</vt:lpstr>
      <vt:lpstr>Arial</vt:lpstr>
      <vt:lpstr>Calibri</vt:lpstr>
      <vt:lpstr>Calibri Light</vt:lpstr>
      <vt:lpstr>Comic Sans MS</vt:lpstr>
      <vt:lpstr>Office Theme</vt:lpstr>
      <vt:lpstr>PowerPoint Presentation</vt:lpstr>
      <vt:lpstr>What are we going to learn today?</vt:lpstr>
      <vt:lpstr>Ants? What are they?</vt:lpstr>
      <vt:lpstr>Ant life cycle</vt:lpstr>
      <vt:lpstr>What is an invasive ant?</vt:lpstr>
      <vt:lpstr>PowerPoint Presentation</vt:lpstr>
      <vt:lpstr>Where did the ants come from?</vt:lpstr>
      <vt:lpstr>Where might we find invasive ants?</vt:lpstr>
      <vt:lpstr>How do we find ants when they arrive?</vt:lpstr>
      <vt:lpstr>Why are some ants bad?</vt:lpstr>
      <vt:lpstr>Are all ants invasive?</vt:lpstr>
      <vt:lpstr>Activity Time!   We are going to play Ants and Ladders!   </vt:lpstr>
      <vt:lpstr>Rules</vt:lpstr>
      <vt:lpstr>Ladders – positive actions (English)</vt:lpstr>
      <vt:lpstr>Ants – negative actions (English)</vt:lpstr>
      <vt:lpstr>What we have learnt today</vt:lpstr>
      <vt:lpstr>See you next time!</vt:lpstr>
    </vt:vector>
  </TitlesOfParts>
  <Company>Victoria University of Wellington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Ganges Lim</dc:creator>
  <cp:lastModifiedBy>Ganges Lim</cp:lastModifiedBy>
  <cp:revision>46</cp:revision>
  <dcterms:created xsi:type="dcterms:W3CDTF">2018-03-18T23:19:52Z</dcterms:created>
  <dcterms:modified xsi:type="dcterms:W3CDTF">2019-07-10T04:50:53Z</dcterms:modified>
</cp:coreProperties>
</file>