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3" r:id="rId2"/>
    <p:sldId id="281" r:id="rId3"/>
    <p:sldId id="279" r:id="rId4"/>
    <p:sldId id="282" r:id="rId5"/>
    <p:sldId id="264" r:id="rId6"/>
    <p:sldId id="269" r:id="rId7"/>
    <p:sldId id="270" r:id="rId8"/>
  </p:sldIdLst>
  <p:sldSz cx="6858000" cy="9906000" type="A4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664"/>
    <a:srgbClr val="2F9ACF"/>
    <a:srgbClr val="2F99CD"/>
    <a:srgbClr val="47A6D5"/>
    <a:srgbClr val="216D93"/>
    <a:srgbClr val="63B3DB"/>
    <a:srgbClr val="98CDE8"/>
    <a:srgbClr val="C6E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6" autoAdjust="0"/>
    <p:restoredTop sz="85482" autoAdjust="0"/>
  </p:normalViewPr>
  <p:slideViewPr>
    <p:cSldViewPr>
      <p:cViewPr varScale="1">
        <p:scale>
          <a:sx n="39" d="100"/>
          <a:sy n="39" d="100"/>
        </p:scale>
        <p:origin x="2455" y="29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DB7F6-2F5D-44C3-987C-BDED7BA3BC27}" type="datetimeFigureOut">
              <a:rPr lang="en-NZ" smtClean="0"/>
              <a:t>4/11/2017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01F66-958C-47D7-89E0-E8F92C669F7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385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Example movement control poster A4. This version is for</a:t>
            </a:r>
            <a:r>
              <a:rPr lang="en-NZ" baseline="0" dirty="0"/>
              <a:t> situations where legislation exists to enforce movement controls. Change the notes within [] as needed. These should be placed along with posters of the ant so that people have a full description of it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1F66-958C-47D7-89E0-E8F92C669F78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7578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Example movement control poster A4. This version is for</a:t>
            </a:r>
            <a:r>
              <a:rPr lang="en-NZ" baseline="0" dirty="0"/>
              <a:t> situations </a:t>
            </a:r>
            <a:r>
              <a:rPr lang="en-NZ" baseline="0"/>
              <a:t>where no legislation </a:t>
            </a:r>
            <a:r>
              <a:rPr lang="en-NZ" baseline="0" dirty="0"/>
              <a:t>exists to enforce movement controls. Change the notes within [] as needed. These should be placed along with posters of the ant so that people have a full description of it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1F66-958C-47D7-89E0-E8F92C669F78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329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Example warning poster A4. Change the ‘POISON” to whatever is the active ingredient in the treatment you are using.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Change the pictures of bait and bait stations to what is appropriate for the treatment you are using.</a:t>
            </a:r>
          </a:p>
          <a:p>
            <a:r>
              <a:rPr lang="en-NZ" dirty="0"/>
              <a:t>Include contact information.</a:t>
            </a:r>
          </a:p>
          <a:p>
            <a:r>
              <a:rPr lang="en-NZ" dirty="0"/>
              <a:t>The</a:t>
            </a:r>
            <a:r>
              <a:rPr lang="en-NZ" baseline="0" dirty="0"/>
              <a:t> following pages have examples in Tokelauan and Gilbertese (Kiribati).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1F66-958C-47D7-89E0-E8F92C669F78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639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Example warning poster A4. Tokelauan 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1F66-958C-47D7-89E0-E8F92C669F78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8422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Example warning poster A4. Gilbertese</a:t>
            </a:r>
            <a:r>
              <a:rPr lang="en-NZ" baseline="0" dirty="0"/>
              <a:t> (Kiribati) </a:t>
            </a:r>
            <a:r>
              <a:rPr lang="en-NZ" dirty="0"/>
              <a:t>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1F66-958C-47D7-89E0-E8F92C669F78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1792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x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 userDrawn="1"/>
        </p:nvSpPr>
        <p:spPr>
          <a:xfrm>
            <a:off x="4109883" y="1252462"/>
            <a:ext cx="184731" cy="409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sz="2000" dirty="0">
              <a:solidFill>
                <a:srgbClr val="F26664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488028" y="-5281"/>
            <a:ext cx="3369972" cy="1253174"/>
            <a:chOff x="3488028" y="-5281"/>
            <a:chExt cx="3369972" cy="1253174"/>
          </a:xfrm>
        </p:grpSpPr>
        <p:sp>
          <p:nvSpPr>
            <p:cNvPr id="19" name="Rectangle 18"/>
            <p:cNvSpPr/>
            <p:nvPr/>
          </p:nvSpPr>
          <p:spPr>
            <a:xfrm>
              <a:off x="3488028" y="124"/>
              <a:ext cx="3369972" cy="1247769"/>
            </a:xfrm>
            <a:prstGeom prst="rect">
              <a:avLst/>
            </a:prstGeom>
            <a:solidFill>
              <a:srgbClr val="2F9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88028" y="-5281"/>
              <a:ext cx="3065172" cy="155971"/>
            </a:xfrm>
            <a:prstGeom prst="rect">
              <a:avLst/>
            </a:prstGeom>
            <a:solidFill>
              <a:srgbClr val="F266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616851" y="1252462"/>
            <a:ext cx="184731" cy="409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sz="2000" dirty="0">
              <a:solidFill>
                <a:srgbClr val="F26664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5004" y="-5281"/>
            <a:ext cx="3369972" cy="1253174"/>
            <a:chOff x="3488028" y="-5281"/>
            <a:chExt cx="3369972" cy="1253174"/>
          </a:xfrm>
        </p:grpSpPr>
        <p:sp>
          <p:nvSpPr>
            <p:cNvPr id="23" name="Rectangle 22"/>
            <p:cNvSpPr/>
            <p:nvPr/>
          </p:nvSpPr>
          <p:spPr>
            <a:xfrm>
              <a:off x="3488028" y="124"/>
              <a:ext cx="3369972" cy="1247769"/>
            </a:xfrm>
            <a:prstGeom prst="rect">
              <a:avLst/>
            </a:prstGeom>
            <a:solidFill>
              <a:srgbClr val="2F9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88028" y="-5281"/>
              <a:ext cx="3065172" cy="155971"/>
            </a:xfrm>
            <a:prstGeom prst="rect">
              <a:avLst/>
            </a:prstGeom>
            <a:solidFill>
              <a:srgbClr val="F266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5" name="Rectangle 24"/>
          <p:cNvSpPr/>
          <p:nvPr userDrawn="1"/>
        </p:nvSpPr>
        <p:spPr>
          <a:xfrm>
            <a:off x="-5004" y="9753600"/>
            <a:ext cx="3369972" cy="15926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46032" y="9050650"/>
            <a:ext cx="3288538" cy="668422"/>
            <a:chOff x="46032" y="9050650"/>
            <a:chExt cx="3288538" cy="668422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693" y="9050650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9595" y="9398818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032" y="9324032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729" y="9293136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90469" y="9325846"/>
              <a:ext cx="376148" cy="34861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6399" y="9258356"/>
              <a:ext cx="387002" cy="460716"/>
            </a:xfrm>
            <a:prstGeom prst="rect">
              <a:avLst/>
            </a:prstGeom>
          </p:spPr>
        </p:pic>
      </p:grpSp>
      <p:sp>
        <p:nvSpPr>
          <p:cNvPr id="33" name="Rectangle 32"/>
          <p:cNvSpPr/>
          <p:nvPr userDrawn="1"/>
        </p:nvSpPr>
        <p:spPr>
          <a:xfrm>
            <a:off x="3496978" y="9761591"/>
            <a:ext cx="3369972" cy="15926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3548014" y="9058641"/>
            <a:ext cx="3288538" cy="668422"/>
            <a:chOff x="46032" y="9050650"/>
            <a:chExt cx="3288538" cy="668422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693" y="9050650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9595" y="9398818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032" y="9324032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729" y="9293136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90469" y="9325846"/>
              <a:ext cx="376148" cy="348615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6399" y="9258356"/>
              <a:ext cx="387002" cy="4607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419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4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5004" y="-5281"/>
            <a:ext cx="6863004" cy="1253174"/>
            <a:chOff x="3488028" y="-5281"/>
            <a:chExt cx="3369972" cy="1253174"/>
          </a:xfrm>
        </p:grpSpPr>
        <p:sp>
          <p:nvSpPr>
            <p:cNvPr id="11" name="Rectangle 10"/>
            <p:cNvSpPr/>
            <p:nvPr/>
          </p:nvSpPr>
          <p:spPr>
            <a:xfrm>
              <a:off x="3488028" y="124"/>
              <a:ext cx="3369972" cy="1247769"/>
            </a:xfrm>
            <a:prstGeom prst="rect">
              <a:avLst/>
            </a:prstGeom>
            <a:solidFill>
              <a:srgbClr val="2F9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88028" y="-5281"/>
              <a:ext cx="3065172" cy="155971"/>
            </a:xfrm>
            <a:prstGeom prst="rect">
              <a:avLst/>
            </a:prstGeom>
            <a:solidFill>
              <a:srgbClr val="F266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1" name="Rectangle 20"/>
          <p:cNvSpPr/>
          <p:nvPr userDrawn="1"/>
        </p:nvSpPr>
        <p:spPr>
          <a:xfrm>
            <a:off x="3496978" y="9761591"/>
            <a:ext cx="3369972" cy="15926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548014" y="9058641"/>
            <a:ext cx="3288538" cy="668422"/>
            <a:chOff x="46032" y="9050650"/>
            <a:chExt cx="3288538" cy="668422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693" y="9050650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9595" y="9398818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032" y="9324032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729" y="9293136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90469" y="9325846"/>
              <a:ext cx="376148" cy="348615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6399" y="9258356"/>
              <a:ext cx="387002" cy="4607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434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0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9DD553E4-1C47-418C-834C-315335E3D4EF}" type="datetimeFigureOut">
              <a:rPr lang="en-NZ" smtClean="0"/>
              <a:t>4/11/2017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226BBC79-D823-4702-8F7F-221184C43D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18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96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2" r:id="rId3"/>
    <p:sldLayoutId id="214748366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8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8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11" Type="http://schemas.openxmlformats.org/officeDocument/2006/relationships/image" Target="../media/image10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image" Target="../media/image9.jpe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11" Type="http://schemas.openxmlformats.org/officeDocument/2006/relationships/image" Target="../media/image11.png"/><Relationship Id="rId5" Type="http://schemas.openxmlformats.org/officeDocument/2006/relationships/image" Target="../media/image12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96699"/>
            <a:ext cx="6705600" cy="1651000"/>
          </a:xfrm>
        </p:spPr>
        <p:txBody>
          <a:bodyPr/>
          <a:lstStyle/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Build your own posters!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45" y="1241864"/>
            <a:ext cx="6705600" cy="6537502"/>
          </a:xfrm>
        </p:spPr>
        <p:txBody>
          <a:bodyPr/>
          <a:lstStyle/>
          <a:p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These templates were built by Pacific Biosecurity</a:t>
            </a:r>
          </a:p>
          <a:p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Feel free to use the templates here to build your own posters</a:t>
            </a:r>
          </a:p>
          <a:p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Read the notes below each slide for more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choose a layout:</a:t>
            </a:r>
          </a:p>
          <a:p>
            <a:pPr lvl="1"/>
            <a:r>
              <a:rPr lang="en-NZ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Insert </a:t>
            </a:r>
            <a:r>
              <a:rPr lang="en-NZ" sz="2000" dirty="0"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 New Slide [drop down] choose from</a:t>
            </a:r>
          </a:p>
          <a:p>
            <a:pPr lvl="2"/>
            <a:r>
              <a:rPr lang="en-NZ" sz="1800" dirty="0"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2 x strip</a:t>
            </a:r>
          </a:p>
          <a:p>
            <a:pPr lvl="2"/>
            <a:r>
              <a:rPr lang="en-NZ" sz="1800" dirty="0"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A4 plain</a:t>
            </a:r>
            <a:endParaRPr lang="en-NZ" sz="18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choose images and other resources from here (or piat.org.nz) or your own images. Always make sure to credit images!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add text</a:t>
            </a:r>
          </a:p>
          <a:p>
            <a:pPr marL="0" indent="0" algn="ctr">
              <a:buNone/>
            </a:pPr>
            <a:r>
              <a:rPr lang="en-NZ" sz="24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OR</a:t>
            </a:r>
          </a:p>
          <a:p>
            <a:r>
              <a:rPr lang="en-NZ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Customise one of the example posters to your liking</a:t>
            </a:r>
          </a:p>
          <a:p>
            <a:pPr lvl="1"/>
            <a:r>
              <a:rPr lang="en-NZ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Please keep the logos at the bottom of the slides if you use the examples / templates (you can add hour own logos too)</a:t>
            </a:r>
          </a:p>
          <a:p>
            <a:pPr lvl="1"/>
            <a:r>
              <a:rPr lang="en-NZ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Also please keep the credit information with any images you use</a:t>
            </a:r>
          </a:p>
        </p:txBody>
      </p:sp>
    </p:spTree>
    <p:extLst>
      <p:ext uri="{BB962C8B-B14F-4D97-AF65-F5344CB8AC3E}">
        <p14:creationId xmlns:p14="http://schemas.microsoft.com/office/powerpoint/2010/main" val="48250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Templates you’ll find here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Movement control poster (x2)</a:t>
            </a:r>
          </a:p>
          <a:p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Warning poster for pesticide treatment  (x3 including Tokelauan and </a:t>
            </a:r>
            <a:r>
              <a:rPr lang="en-NZ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i</a:t>
            </a:r>
            <a:r>
              <a:rPr lang="en-NZ">
                <a:latin typeface="Lucida Sans Unicode" panose="020B0602030504020204" pitchFamily="34" charset="0"/>
                <a:cs typeface="Lucida Sans Unicode" panose="020B0602030504020204" pitchFamily="34" charset="0"/>
              </a:rPr>
              <a:t>-Kiribati </a:t>
            </a:r>
            <a:r>
              <a:rPr lang="en-N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translations) 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7254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8028" y="9753600"/>
            <a:ext cx="3369972" cy="152400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-5004" y="5712599"/>
            <a:ext cx="2886229" cy="324000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5004" y="1847"/>
            <a:ext cx="6863004" cy="1750753"/>
          </a:xfrm>
          <a:prstGeom prst="rect">
            <a:avLst/>
          </a:prstGeom>
          <a:solidFill>
            <a:srgbClr val="2F9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0" name="Rectangle 39"/>
          <p:cNvSpPr/>
          <p:nvPr/>
        </p:nvSpPr>
        <p:spPr>
          <a:xfrm>
            <a:off x="95336" y="1755542"/>
            <a:ext cx="2807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Z" sz="24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Movement controls are in place in the area below to stop the spread of [name of ant]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68" y="228600"/>
            <a:ext cx="6743718" cy="523220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2800" b="1" dirty="0">
                <a:latin typeface="Franklin Gothic Medium" panose="020B0603020102020204" pitchFamily="34" charset="0"/>
              </a:rPr>
              <a:t>[name of ant]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368" y="658914"/>
            <a:ext cx="6743718" cy="584775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32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RESTRICTED AREA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192729" y="381000"/>
            <a:ext cx="1456148" cy="1207976"/>
            <a:chOff x="865524" y="2638800"/>
            <a:chExt cx="1636651" cy="14760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346188">
              <a:off x="865524" y="2648977"/>
              <a:ext cx="1636651" cy="1455644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914400" y="2638800"/>
              <a:ext cx="1476000" cy="1476000"/>
              <a:chOff x="914400" y="2638800"/>
              <a:chExt cx="1476000" cy="1476000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914400" y="2638800"/>
                <a:ext cx="1476000" cy="1476000"/>
              </a:xfrm>
              <a:prstGeom prst="ellipse">
                <a:avLst/>
              </a:prstGeom>
              <a:noFill/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1098802" y="2906424"/>
                <a:ext cx="1155445" cy="878845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3548292" y="9057883"/>
            <a:ext cx="3288538" cy="668422"/>
            <a:chOff x="3548292" y="9057883"/>
            <a:chExt cx="3288538" cy="66842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953" y="9057883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91855" y="9406051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8292" y="9331265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0989" y="9300369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29" y="9333079"/>
              <a:ext cx="376148" cy="34861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8659" y="9265589"/>
              <a:ext cx="387002" cy="460716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0" y="5836644"/>
            <a:ext cx="2775933" cy="117981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>
              <a:lnSpc>
                <a:spcPts val="2000"/>
              </a:lnSpc>
              <a:spcBef>
                <a:spcPts val="1200"/>
              </a:spcBef>
            </a:pPr>
            <a:endParaRPr lang="en-NZ" sz="2400" dirty="0">
              <a:latin typeface="Franklin Gothic Medium" panose="020B0603020102020204" pitchFamily="34" charset="0"/>
            </a:endParaRPr>
          </a:p>
          <a:p>
            <a:pPr marL="360000" lvl="1">
              <a:lnSpc>
                <a:spcPts val="2000"/>
              </a:lnSpc>
              <a:spcBef>
                <a:spcPts val="1200"/>
              </a:spcBef>
            </a:pPr>
            <a:r>
              <a:rPr lang="en-NZ" sz="2400" dirty="0">
                <a:latin typeface="Franklin Gothic Medium" panose="020B0603020102020204" pitchFamily="34" charset="0"/>
              </a:rPr>
              <a:t>[insert map here or description of location]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7777" y="3742956"/>
            <a:ext cx="2521007" cy="1744826"/>
            <a:chOff x="227777" y="3742956"/>
            <a:chExt cx="2521007" cy="1744826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970"/>
            <a:stretch/>
          </p:blipFill>
          <p:spPr>
            <a:xfrm>
              <a:off x="227777" y="3742956"/>
              <a:ext cx="2521007" cy="1744826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 flipH="1">
              <a:off x="1474425" y="5379211"/>
              <a:ext cx="1067921" cy="72381"/>
            </a:xfrm>
            <a:prstGeom prst="rect">
              <a:avLst/>
            </a:prstGeom>
          </p:spPr>
          <p:txBody>
            <a:bodyPr wrap="square" lIns="36000" tIns="0" rIns="36000" bIns="0">
              <a:spAutoFit/>
            </a:bodyPr>
            <a:lstStyle/>
            <a:p>
              <a:pPr defTabSz="0"/>
              <a:r>
                <a:rPr lang="en-NZ" sz="400" dirty="0">
                  <a:solidFill>
                    <a:schemeClr val="bg2">
                      <a:lumMod val="90000"/>
                    </a:schemeClr>
                  </a:solidFill>
                  <a:latin typeface="Lucida Sans" panose="020B0602030504020204" pitchFamily="34" charset="0"/>
                </a:rPr>
                <a:t>© www.alexanderwild.com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-5004" y="-5281"/>
            <a:ext cx="6242274" cy="20568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7" name="TextBox 26"/>
          <p:cNvSpPr txBox="1"/>
          <p:nvPr/>
        </p:nvSpPr>
        <p:spPr>
          <a:xfrm>
            <a:off x="2881225" y="1752600"/>
            <a:ext cx="3976775" cy="7200000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39478" y="2702016"/>
            <a:ext cx="36678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The [name of ant] can cause significant harm to the people, economy and environment of [name of country].</a:t>
            </a:r>
          </a:p>
          <a:p>
            <a:endParaRPr lang="en-NZ" sz="120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Moving ANY of the following out of the restricted area without a permit is prohibited by law.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vehicles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items that have been in contact with the ground like trailers, boats, machinery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potted plants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animal food like pig slops, hay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soil, dirt, sand, mulch, compost, manure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plant material  - including fruit, vegetables, coconuts  and plant cuttings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building materials like wood, sand, gravel, cement, pipes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Rubbish and other waste </a:t>
            </a:r>
          </a:p>
          <a:p>
            <a:endParaRPr lang="en-NZ" sz="120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Failure to comply may result in fines up to $[XXXX.XX]</a:t>
            </a:r>
          </a:p>
          <a:p>
            <a:endParaRPr lang="en-NZ" sz="120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Permits are issued by [name and contact details of agency]</a:t>
            </a:r>
          </a:p>
          <a:p>
            <a:endParaRPr lang="en-NZ" sz="1200" dirty="0">
              <a:solidFill>
                <a:srgbClr val="F26664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If you see or think you have seen [name of ant] or need more information contact: [contact details]</a:t>
            </a:r>
            <a:endParaRPr lang="en-NZ" sz="1200" dirty="0">
              <a:solidFill>
                <a:srgbClr val="F26664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5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8028" y="9753600"/>
            <a:ext cx="3369972" cy="152400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-5004" y="5712599"/>
            <a:ext cx="2886229" cy="324000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5004" y="1847"/>
            <a:ext cx="6863004" cy="1750753"/>
          </a:xfrm>
          <a:prstGeom prst="rect">
            <a:avLst/>
          </a:prstGeom>
          <a:solidFill>
            <a:srgbClr val="2F9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0" name="Rectangle 39"/>
          <p:cNvSpPr/>
          <p:nvPr/>
        </p:nvSpPr>
        <p:spPr>
          <a:xfrm>
            <a:off x="95336" y="1755542"/>
            <a:ext cx="2807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Z" sz="24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This area is infested with [/is under management for] [name of ant]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68" y="228600"/>
            <a:ext cx="6743718" cy="523220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2800" b="1" dirty="0">
                <a:latin typeface="Franklin Gothic Medium" panose="020B0603020102020204" pitchFamily="34" charset="0"/>
              </a:rPr>
              <a:t>[name of ant]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368" y="658914"/>
            <a:ext cx="6743718" cy="584775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32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ATTENTION!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192729" y="381000"/>
            <a:ext cx="1456148" cy="1207976"/>
            <a:chOff x="865524" y="2638800"/>
            <a:chExt cx="1636651" cy="14760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346188">
              <a:off x="865524" y="2648977"/>
              <a:ext cx="1636651" cy="1455644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914400" y="2638800"/>
              <a:ext cx="1476000" cy="1476000"/>
              <a:chOff x="914400" y="2638800"/>
              <a:chExt cx="1476000" cy="1476000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914400" y="2638800"/>
                <a:ext cx="1476000" cy="1476000"/>
              </a:xfrm>
              <a:prstGeom prst="ellipse">
                <a:avLst/>
              </a:prstGeom>
              <a:noFill/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1098802" y="2906424"/>
                <a:ext cx="1155445" cy="878845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3548292" y="9057883"/>
            <a:ext cx="3288538" cy="668422"/>
            <a:chOff x="3548292" y="9057883"/>
            <a:chExt cx="3288538" cy="66842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953" y="9057883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91855" y="9406051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8292" y="9331265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0989" y="9300369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29" y="9333079"/>
              <a:ext cx="376148" cy="34861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8659" y="9265589"/>
              <a:ext cx="387002" cy="460716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0" y="5836644"/>
            <a:ext cx="2775933" cy="117981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>
              <a:lnSpc>
                <a:spcPts val="2000"/>
              </a:lnSpc>
              <a:spcBef>
                <a:spcPts val="1200"/>
              </a:spcBef>
            </a:pPr>
            <a:endParaRPr lang="en-NZ" sz="2400" dirty="0">
              <a:latin typeface="Franklin Gothic Medium" panose="020B0603020102020204" pitchFamily="34" charset="0"/>
            </a:endParaRPr>
          </a:p>
          <a:p>
            <a:pPr marL="360000" lvl="1">
              <a:lnSpc>
                <a:spcPts val="2000"/>
              </a:lnSpc>
              <a:spcBef>
                <a:spcPts val="1200"/>
              </a:spcBef>
            </a:pPr>
            <a:r>
              <a:rPr lang="en-NZ" sz="2400" dirty="0">
                <a:latin typeface="Franklin Gothic Medium" panose="020B0603020102020204" pitchFamily="34" charset="0"/>
              </a:rPr>
              <a:t>[insert map here or description of location]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70"/>
          <a:stretch/>
        </p:blipFill>
        <p:spPr>
          <a:xfrm>
            <a:off x="227777" y="3742956"/>
            <a:ext cx="2521007" cy="1744826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 flipH="1">
            <a:off x="1474425" y="5379211"/>
            <a:ext cx="1067921" cy="72381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defTabSz="0"/>
            <a:r>
              <a:rPr lang="en-NZ" sz="400" dirty="0">
                <a:solidFill>
                  <a:schemeClr val="bg2">
                    <a:lumMod val="90000"/>
                  </a:schemeClr>
                </a:solidFill>
                <a:latin typeface="Lucida Sans" panose="020B0602030504020204" pitchFamily="34" charset="0"/>
              </a:rPr>
              <a:t>© www.alexanderwild.com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5004" y="-5281"/>
            <a:ext cx="6242274" cy="20568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7" name="TextBox 26"/>
          <p:cNvSpPr txBox="1"/>
          <p:nvPr/>
        </p:nvSpPr>
        <p:spPr>
          <a:xfrm>
            <a:off x="2881225" y="1752600"/>
            <a:ext cx="3976775" cy="7200000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96819" y="2677680"/>
            <a:ext cx="366785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If this ant spreads it will cause HARM to the people, economy and environment of [name of country].</a:t>
            </a:r>
          </a:p>
          <a:p>
            <a:endParaRPr lang="en-NZ" sz="120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Please help! Please do not move the following out of the area.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vehicles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items that have been in contact with the ground like trailers, boats, machinery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potted plants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animal food like pig slops, hay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soil, dirt, sand, mulch, compost, manure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plant material  - including fruit, vegetables, coconuts  and plant cuttings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building materials like wood, sand, gravel, cement, pipes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  <a:latin typeface="Lucida Sans" panose="020B0602030504020204" pitchFamily="34" charset="0"/>
              </a:rPr>
              <a:t>Rubbish and other waste </a:t>
            </a:r>
          </a:p>
          <a:p>
            <a:endParaRPr lang="en-NZ" sz="120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r>
              <a:rPr lang="en-NZ" sz="1400" dirty="0">
                <a:solidFill>
                  <a:schemeClr val="bg1"/>
                </a:solidFill>
                <a:latin typeface="Lucida Sans" panose="020B0602030504020204" pitchFamily="34" charset="0"/>
              </a:rPr>
              <a:t>If you MUST move these things, please contact [name and contact details of agency] first to check for [name of ant] </a:t>
            </a:r>
          </a:p>
          <a:p>
            <a:r>
              <a:rPr lang="en-NZ" sz="1400" dirty="0">
                <a:solidFill>
                  <a:schemeClr val="bg1"/>
                </a:solidFill>
                <a:latin typeface="Lucida Sans" panose="020B0602030504020204" pitchFamily="34" charset="0"/>
              </a:rPr>
              <a:t> </a:t>
            </a:r>
          </a:p>
          <a:p>
            <a:r>
              <a:rPr lang="en-NZ" sz="1200" dirty="0">
                <a:solidFill>
                  <a:srgbClr val="F26664"/>
                </a:solidFill>
                <a:latin typeface="Lucida Sans" panose="020B0602030504020204" pitchFamily="34" charset="0"/>
              </a:rPr>
              <a:t>If you see or think you have seen [name of ant] or need more information contact: [contact details]</a:t>
            </a:r>
          </a:p>
          <a:p>
            <a:endParaRPr lang="en-NZ" sz="1200" dirty="0">
              <a:solidFill>
                <a:srgbClr val="F26664"/>
              </a:solidFill>
              <a:latin typeface="Lucida Sans" panose="020B0602030504020204" pitchFamily="34" charset="0"/>
            </a:endParaRPr>
          </a:p>
          <a:p>
            <a:r>
              <a:rPr lang="en-NZ" sz="1200" dirty="0">
                <a:solidFill>
                  <a:srgbClr val="F26664"/>
                </a:solidFill>
                <a:latin typeface="Lucida Sans" panose="020B0602030504020204" pitchFamily="34" charset="0"/>
              </a:rPr>
              <a:t>Help stop [name of ant] in [name of country]</a:t>
            </a:r>
          </a:p>
        </p:txBody>
      </p:sp>
    </p:spTree>
    <p:extLst>
      <p:ext uri="{BB962C8B-B14F-4D97-AF65-F5344CB8AC3E}">
        <p14:creationId xmlns:p14="http://schemas.microsoft.com/office/powerpoint/2010/main" val="17007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8028" y="9753600"/>
            <a:ext cx="3369972" cy="152400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-5004" y="5712599"/>
            <a:ext cx="2886229" cy="324000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0" y="0"/>
            <a:ext cx="6863004" cy="1750753"/>
          </a:xfrm>
          <a:prstGeom prst="rect">
            <a:avLst/>
          </a:prstGeom>
          <a:solidFill>
            <a:srgbClr val="2F9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55" name="Group 54"/>
          <p:cNvGrpSpPr/>
          <p:nvPr/>
        </p:nvGrpSpPr>
        <p:grpSpPr>
          <a:xfrm>
            <a:off x="5197733" y="381000"/>
            <a:ext cx="1456148" cy="1207976"/>
            <a:chOff x="865524" y="2638800"/>
            <a:chExt cx="1636651" cy="147600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346188">
              <a:off x="865524" y="2648977"/>
              <a:ext cx="1636651" cy="1455644"/>
            </a:xfrm>
            <a:prstGeom prst="rect">
              <a:avLst/>
            </a:prstGeom>
          </p:spPr>
        </p:pic>
        <p:grpSp>
          <p:nvGrpSpPr>
            <p:cNvPr id="57" name="Group 56"/>
            <p:cNvGrpSpPr/>
            <p:nvPr/>
          </p:nvGrpSpPr>
          <p:grpSpPr>
            <a:xfrm>
              <a:off x="914400" y="2638800"/>
              <a:ext cx="1476000" cy="1476000"/>
              <a:chOff x="914400" y="2638800"/>
              <a:chExt cx="1476000" cy="1476000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914400" y="2638800"/>
                <a:ext cx="1476000" cy="1476000"/>
              </a:xfrm>
              <a:prstGeom prst="ellipse">
                <a:avLst/>
              </a:prstGeom>
              <a:noFill/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>
                <a:off x="1098802" y="2906424"/>
                <a:ext cx="1155445" cy="878845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-7128"/>
            <a:ext cx="6242274" cy="205684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1" name="TextBox 60"/>
          <p:cNvSpPr txBox="1"/>
          <p:nvPr/>
        </p:nvSpPr>
        <p:spPr>
          <a:xfrm>
            <a:off x="2881225" y="1725360"/>
            <a:ext cx="3976775" cy="7200000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-479148" y="1344016"/>
            <a:ext cx="521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NZ" sz="20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FROM 20/06/2016 – 20/08/2016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68" y="228600"/>
            <a:ext cx="4279805" cy="523220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2800" b="1" dirty="0">
                <a:latin typeface="Franklin Gothic Medium" panose="020B0603020102020204" pitchFamily="34" charset="0"/>
              </a:rPr>
              <a:t>POISON FIPRONIL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368" y="658914"/>
            <a:ext cx="4686120" cy="584775"/>
          </a:xfrm>
          <a:prstGeom prst="rect">
            <a:avLst/>
          </a:prstGeom>
          <a:solidFill>
            <a:srgbClr val="2F9ACF"/>
          </a:solidFill>
        </p:spPr>
        <p:txBody>
          <a:bodyPr wrap="square" rtlCol="0">
            <a:spAutoFit/>
          </a:bodyPr>
          <a:lstStyle/>
          <a:p>
            <a:r>
              <a:rPr lang="en-NZ" sz="32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ANT CONTROL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67" y="2335375"/>
            <a:ext cx="2387685" cy="247335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548292" y="9057883"/>
            <a:ext cx="3288538" cy="668422"/>
            <a:chOff x="3548292" y="9057883"/>
            <a:chExt cx="3288538" cy="66842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953" y="9057883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91855" y="9406051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8292" y="9331265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0989" y="9300369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29" y="9333079"/>
              <a:ext cx="376148" cy="34861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8659" y="9265589"/>
              <a:ext cx="387002" cy="460716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391398" y="5712599"/>
            <a:ext cx="2156415" cy="2934137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>
              <a:lnSpc>
                <a:spcPts val="2000"/>
              </a:lnSpc>
            </a:pPr>
            <a:endParaRPr lang="en-NZ" sz="600" dirty="0">
              <a:latin typeface="Franklin Gothic Medium" panose="020B0603020102020204" pitchFamily="34" charset="0"/>
            </a:endParaRPr>
          </a:p>
          <a:p>
            <a:pPr marL="360000" lvl="1">
              <a:lnSpc>
                <a:spcPts val="2000"/>
              </a:lnSpc>
              <a:spcBef>
                <a:spcPts val="1200"/>
              </a:spcBef>
            </a:pPr>
            <a:r>
              <a:rPr lang="en-NZ" sz="2400" dirty="0">
                <a:latin typeface="Franklin Gothic Medium" panose="020B0603020102020204" pitchFamily="34" charset="0"/>
              </a:rPr>
              <a:t>For more information contact:</a:t>
            </a:r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67668" y="4669314"/>
            <a:ext cx="707492" cy="61555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© </a:t>
            </a:r>
            <a:r>
              <a:rPr lang="en-NZ" sz="400" dirty="0" err="1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Tribalium</a:t>
            </a:r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/Shutterstock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89167" y="8166804"/>
            <a:ext cx="57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Bait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36405" y="8182267"/>
            <a:ext cx="1540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Bait station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039" y="6705600"/>
            <a:ext cx="1255437" cy="14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81715" y="6705600"/>
            <a:ext cx="1440000" cy="1440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84098" y="2014714"/>
            <a:ext cx="3771027" cy="3816429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DO NOT TOUCH BAIT </a:t>
            </a: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or BAIT STATIONS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WATCH CHILDREN </a:t>
            </a: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AT ALL TIMES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DO NOT EAT ANIMALS FROM THIS AREA</a:t>
            </a: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2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521" y="5712373"/>
            <a:ext cx="2886229" cy="324000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90750" y="1752374"/>
            <a:ext cx="3976775" cy="7200000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88028" y="9753600"/>
            <a:ext cx="3369972" cy="152400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201011" y="6019927"/>
            <a:ext cx="2506119" cy="1302921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>
              <a:lnSpc>
                <a:spcPts val="2000"/>
              </a:lnSpc>
              <a:spcBef>
                <a:spcPts val="1200"/>
              </a:spcBef>
            </a:pPr>
            <a:r>
              <a:rPr lang="en-NZ" sz="2400" dirty="0">
                <a:latin typeface="Franklin Gothic Medium" panose="020B0603020102020204" pitchFamily="34" charset="0"/>
              </a:rPr>
              <a:t>Mo </a:t>
            </a:r>
            <a:r>
              <a:rPr lang="en-NZ" sz="2400" dirty="0" err="1">
                <a:latin typeface="Franklin Gothic Medium" panose="020B0603020102020204" pitchFamily="34" charset="0"/>
              </a:rPr>
              <a:t>ni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ietahi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fakamatalaga</a:t>
            </a:r>
            <a:r>
              <a:rPr lang="en-NZ" sz="2400" dirty="0">
                <a:latin typeface="Franklin Gothic Medium" panose="020B0603020102020204" pitchFamily="34" charset="0"/>
              </a:rPr>
              <a:t>, </a:t>
            </a:r>
            <a:r>
              <a:rPr lang="en-NZ" sz="2400" dirty="0" err="1">
                <a:latin typeface="Franklin Gothic Medium" panose="020B0603020102020204" pitchFamily="34" charset="0"/>
              </a:rPr>
              <a:t>fakamolemole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fehokotaki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ia</a:t>
            </a:r>
            <a:r>
              <a:rPr lang="en-NZ" sz="2400" dirty="0">
                <a:latin typeface="Franklin Gothic Medium" panose="020B0603020102020204" pitchFamily="34" charset="0"/>
              </a:rPr>
              <a:t>:</a:t>
            </a:r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5004" y="-5281"/>
            <a:ext cx="6863004" cy="1253174"/>
            <a:chOff x="3488028" y="-5281"/>
            <a:chExt cx="3369972" cy="1253174"/>
          </a:xfrm>
        </p:grpSpPr>
        <p:sp>
          <p:nvSpPr>
            <p:cNvPr id="10" name="Rectangle 9"/>
            <p:cNvSpPr/>
            <p:nvPr/>
          </p:nvSpPr>
          <p:spPr>
            <a:xfrm>
              <a:off x="3488028" y="124"/>
              <a:ext cx="3369972" cy="1247769"/>
            </a:xfrm>
            <a:prstGeom prst="rect">
              <a:avLst/>
            </a:prstGeom>
            <a:solidFill>
              <a:srgbClr val="F266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88028" y="-5281"/>
              <a:ext cx="3065172" cy="155971"/>
            </a:xfrm>
            <a:prstGeom prst="rect">
              <a:avLst/>
            </a:prstGeom>
            <a:solidFill>
              <a:srgbClr val="2F9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012063" y="1837044"/>
            <a:ext cx="3715098" cy="4678204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NA HE TAGOFIA NA MAOLEI PE KO TE KOGA MO NA MAILEI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KIKILA LELEI IA TAMAITI I TAIMI UMA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NA HE KAIA NA MEA OLA MAI TE KOGA TENEI</a:t>
            </a: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639928" y="1190714"/>
            <a:ext cx="521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NZ" sz="20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MAI AI: 20/06/2016 - 20/08/2016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68" y="228600"/>
            <a:ext cx="6743718" cy="523220"/>
          </a:xfrm>
          <a:prstGeom prst="rect">
            <a:avLst/>
          </a:prstGeom>
          <a:solidFill>
            <a:srgbClr val="F26664"/>
          </a:solidFill>
        </p:spPr>
        <p:txBody>
          <a:bodyPr wrap="square" rtlCol="0">
            <a:spAutoFit/>
          </a:bodyPr>
          <a:lstStyle/>
          <a:p>
            <a:r>
              <a:rPr lang="en-NZ" sz="2800" b="1" dirty="0">
                <a:latin typeface="Franklin Gothic Medium" panose="020B0603020102020204" pitchFamily="34" charset="0"/>
              </a:rPr>
              <a:t>KONA FIPRONIL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368" y="658914"/>
            <a:ext cx="6743718" cy="523220"/>
          </a:xfrm>
          <a:prstGeom prst="rect">
            <a:avLst/>
          </a:prstGeom>
          <a:solidFill>
            <a:srgbClr val="F26664"/>
          </a:solidFill>
        </p:spPr>
        <p:txBody>
          <a:bodyPr wrap="square" rtlCol="0">
            <a:spAutoFit/>
          </a:bodyPr>
          <a:lstStyle/>
          <a:p>
            <a:r>
              <a:rPr lang="en-NZ" sz="2800" dirty="0" err="1">
                <a:solidFill>
                  <a:schemeClr val="bg1"/>
                </a:solidFill>
              </a:rPr>
              <a:t>Gauega</a:t>
            </a:r>
            <a:r>
              <a:rPr lang="en-NZ" sz="2800" dirty="0">
                <a:solidFill>
                  <a:schemeClr val="bg1"/>
                </a:solidFill>
              </a:rPr>
              <a:t> </a:t>
            </a:r>
            <a:r>
              <a:rPr lang="en-NZ" sz="2800" dirty="0" err="1">
                <a:solidFill>
                  <a:schemeClr val="bg1"/>
                </a:solidFill>
              </a:rPr>
              <a:t>fakatino</a:t>
            </a:r>
            <a:r>
              <a:rPr lang="en-NZ" sz="2800" dirty="0">
                <a:solidFill>
                  <a:schemeClr val="bg1"/>
                </a:solidFill>
              </a:rPr>
              <a:t> </a:t>
            </a:r>
            <a:r>
              <a:rPr lang="en-NZ" sz="2800" dirty="0" err="1">
                <a:solidFill>
                  <a:schemeClr val="bg1"/>
                </a:solidFill>
              </a:rPr>
              <a:t>mo</a:t>
            </a:r>
            <a:r>
              <a:rPr lang="en-NZ" sz="2800" dirty="0">
                <a:solidFill>
                  <a:schemeClr val="bg1"/>
                </a:solidFill>
              </a:rPr>
              <a:t> </a:t>
            </a:r>
            <a:r>
              <a:rPr lang="en-NZ" sz="2800" dirty="0" err="1">
                <a:solidFill>
                  <a:schemeClr val="bg1"/>
                </a:solidFill>
              </a:rPr>
              <a:t>te</a:t>
            </a:r>
            <a:r>
              <a:rPr lang="en-NZ" sz="2800" dirty="0">
                <a:solidFill>
                  <a:schemeClr val="bg1"/>
                </a:solidFill>
              </a:rPr>
              <a:t> Lo </a:t>
            </a:r>
            <a:r>
              <a:rPr lang="en-NZ" sz="2800" dirty="0" err="1">
                <a:solidFill>
                  <a:schemeClr val="bg1"/>
                </a:solidFill>
              </a:rPr>
              <a:t>Hehega</a:t>
            </a:r>
            <a:r>
              <a:rPr lang="en-NZ" sz="2800" dirty="0">
                <a:solidFill>
                  <a:schemeClr val="bg1"/>
                </a:solidFill>
              </a:rPr>
              <a:t> </a:t>
            </a:r>
            <a:r>
              <a:rPr lang="en-NZ" sz="2800" dirty="0" err="1">
                <a:solidFill>
                  <a:schemeClr val="bg1"/>
                </a:solidFill>
              </a:rPr>
              <a:t>Valea</a:t>
            </a:r>
            <a:endParaRPr lang="en-NZ" sz="28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48292" y="9057883"/>
            <a:ext cx="3288538" cy="668422"/>
            <a:chOff x="3548292" y="9057883"/>
            <a:chExt cx="3288538" cy="66842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953" y="9057883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91855" y="9406051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8292" y="9331265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0989" y="9300369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29" y="9333079"/>
              <a:ext cx="376148" cy="34861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8659" y="9265589"/>
              <a:ext cx="387002" cy="460716"/>
            </a:xfrm>
            <a:prstGeom prst="rect">
              <a:avLst/>
            </a:prstGeom>
          </p:spPr>
        </p:pic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71941">
            <a:off x="5899909" y="280472"/>
            <a:ext cx="818968" cy="74143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686576" y="8166804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Mailei</a:t>
            </a:r>
            <a:endParaRPr lang="en-NZ" dirty="0">
              <a:solidFill>
                <a:srgbClr val="F266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6405" y="8182267"/>
            <a:ext cx="1540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Koga </a:t>
            </a:r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mo</a:t>
            </a:r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 </a:t>
            </a:r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na</a:t>
            </a:r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 </a:t>
            </a:r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mailei</a:t>
            </a:r>
            <a:endParaRPr lang="en-NZ" dirty="0">
              <a:solidFill>
                <a:srgbClr val="F26664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039" y="6705600"/>
            <a:ext cx="1255437" cy="144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81715" y="6705600"/>
            <a:ext cx="1440000" cy="144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67" y="2335375"/>
            <a:ext cx="2387685" cy="2473355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967668" y="4669314"/>
            <a:ext cx="707492" cy="61555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© </a:t>
            </a:r>
            <a:r>
              <a:rPr lang="en-NZ" sz="400" dirty="0" err="1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Tribalium</a:t>
            </a:r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/Shutterstock</a:t>
            </a:r>
          </a:p>
        </p:txBody>
      </p:sp>
    </p:spTree>
    <p:extLst>
      <p:ext uri="{BB962C8B-B14F-4D97-AF65-F5344CB8AC3E}">
        <p14:creationId xmlns:p14="http://schemas.microsoft.com/office/powerpoint/2010/main" val="20149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-5004" y="5712598"/>
            <a:ext cx="2886229" cy="3240000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 lvl="1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  <a:p>
            <a:pPr marL="360000"/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81225" y="1752599"/>
            <a:ext cx="3976775" cy="7200000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88028" y="9753600"/>
            <a:ext cx="3369972" cy="152400"/>
          </a:xfrm>
          <a:prstGeom prst="rect">
            <a:avLst/>
          </a:prstGeom>
          <a:solidFill>
            <a:srgbClr val="F2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334733" y="5804355"/>
            <a:ext cx="2347825" cy="1186479"/>
          </a:xfrm>
          <a:prstGeom prst="rect">
            <a:avLst/>
          </a:prstGeom>
          <a:solidFill>
            <a:srgbClr val="2F9ACF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marL="360000" lvl="1">
              <a:lnSpc>
                <a:spcPts val="2000"/>
              </a:lnSpc>
            </a:pPr>
            <a:endParaRPr lang="en-NZ" sz="600" dirty="0">
              <a:latin typeface="Franklin Gothic Medium" panose="020B0603020102020204" pitchFamily="34" charset="0"/>
            </a:endParaRPr>
          </a:p>
          <a:p>
            <a:pPr marL="360000" lvl="1">
              <a:lnSpc>
                <a:spcPts val="2000"/>
              </a:lnSpc>
              <a:spcBef>
                <a:spcPts val="1200"/>
              </a:spcBef>
            </a:pPr>
            <a:r>
              <a:rPr lang="en-NZ" sz="2400" dirty="0" err="1">
                <a:latin typeface="Franklin Gothic Medium" panose="020B0603020102020204" pitchFamily="34" charset="0"/>
              </a:rPr>
              <a:t>Ibukin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rongorongona</a:t>
            </a:r>
            <a:r>
              <a:rPr lang="en-NZ" sz="2400" dirty="0">
                <a:latin typeface="Franklin Gothic Medium" panose="020B0603020102020204" pitchFamily="34" charset="0"/>
              </a:rPr>
              <a:t> </a:t>
            </a:r>
            <a:r>
              <a:rPr lang="en-NZ" sz="2400" dirty="0" err="1">
                <a:latin typeface="Franklin Gothic Medium" panose="020B0603020102020204" pitchFamily="34" charset="0"/>
              </a:rPr>
              <a:t>rik</a:t>
            </a:r>
            <a:r>
              <a:rPr lang="en-NZ" sz="2400" dirty="0">
                <a:latin typeface="Franklin Gothic Medium" panose="020B0603020102020204" pitchFamily="34" charset="0"/>
              </a:rPr>
              <a:t>:</a:t>
            </a:r>
            <a:endParaRPr lang="en-NZ" dirty="0">
              <a:solidFill>
                <a:srgbClr val="FFFF0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5004" y="-5281"/>
            <a:ext cx="6863004" cy="1253174"/>
            <a:chOff x="3488028" y="-5281"/>
            <a:chExt cx="3369972" cy="1253174"/>
          </a:xfrm>
        </p:grpSpPr>
        <p:sp>
          <p:nvSpPr>
            <p:cNvPr id="10" name="Rectangle 9"/>
            <p:cNvSpPr/>
            <p:nvPr/>
          </p:nvSpPr>
          <p:spPr>
            <a:xfrm>
              <a:off x="3488028" y="124"/>
              <a:ext cx="3369972" cy="1247769"/>
            </a:xfrm>
            <a:prstGeom prst="rect">
              <a:avLst/>
            </a:prstGeom>
            <a:solidFill>
              <a:srgbClr val="F266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88028" y="-5281"/>
              <a:ext cx="3065172" cy="155971"/>
            </a:xfrm>
            <a:prstGeom prst="rect">
              <a:avLst/>
            </a:prstGeom>
            <a:solidFill>
              <a:srgbClr val="2F9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881225" y="1752599"/>
            <a:ext cx="3976775" cy="4616648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lvl="1"/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TAI KUMEA TE BOITINKE NNEN TE BOITIN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KARAROAIA ATAEI</a:t>
            </a:r>
          </a:p>
          <a:p>
            <a:pPr marL="360000" lvl="1"/>
            <a:endParaRPr lang="en-NZ" sz="28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  <a:p>
            <a:pPr marL="360000" lvl="1"/>
            <a:r>
              <a:rPr lang="en-NZ" sz="2800" dirty="0">
                <a:solidFill>
                  <a:srgbClr val="2F99CD"/>
                </a:solidFill>
                <a:latin typeface="Franklin Gothic Medium" panose="020B0603020102020204" pitchFamily="34" charset="0"/>
              </a:rPr>
              <a:t>TAI KANA TE MWANAI, MAKAURO N TABO ARE E KABOITINAKI</a:t>
            </a:r>
          </a:p>
          <a:p>
            <a:endParaRPr lang="en-NZ" sz="2400" dirty="0">
              <a:solidFill>
                <a:srgbClr val="2F99C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639928" y="1190714"/>
            <a:ext cx="521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NZ" sz="2000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MAN: 20/06/2016 - 20/08/2016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368" y="228600"/>
            <a:ext cx="6743718" cy="523220"/>
          </a:xfrm>
          <a:prstGeom prst="rect">
            <a:avLst/>
          </a:prstGeom>
          <a:solidFill>
            <a:srgbClr val="F26664"/>
          </a:solidFill>
        </p:spPr>
        <p:txBody>
          <a:bodyPr wrap="square" rtlCol="0">
            <a:spAutoFit/>
          </a:bodyPr>
          <a:lstStyle/>
          <a:p>
            <a:r>
              <a:rPr lang="en-NZ" sz="2800" b="1" dirty="0">
                <a:latin typeface="Franklin Gothic Medium" panose="020B0603020102020204" pitchFamily="34" charset="0"/>
              </a:rPr>
              <a:t>E KAMAMATE FIPRONIL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368" y="658914"/>
            <a:ext cx="6743718" cy="461665"/>
          </a:xfrm>
          <a:prstGeom prst="rect">
            <a:avLst/>
          </a:prstGeom>
          <a:solidFill>
            <a:srgbClr val="F26664"/>
          </a:solidFill>
        </p:spPr>
        <p:txBody>
          <a:bodyPr wrap="square" rtlCol="0">
            <a:spAutoFit/>
          </a:bodyPr>
          <a:lstStyle/>
          <a:p>
            <a:r>
              <a:rPr lang="en-NZ" sz="2400" dirty="0" err="1">
                <a:solidFill>
                  <a:schemeClr val="bg1"/>
                </a:solidFill>
              </a:rPr>
              <a:t>Wakinaki</a:t>
            </a:r>
            <a:r>
              <a:rPr lang="en-NZ" sz="2400" dirty="0">
                <a:solidFill>
                  <a:schemeClr val="bg1"/>
                </a:solidFill>
              </a:rPr>
              <a:t> </a:t>
            </a:r>
            <a:r>
              <a:rPr lang="en-NZ" sz="2400" dirty="0" err="1">
                <a:solidFill>
                  <a:schemeClr val="bg1"/>
                </a:solidFill>
              </a:rPr>
              <a:t>ngkai</a:t>
            </a:r>
            <a:r>
              <a:rPr lang="en-NZ" sz="2400" dirty="0">
                <a:solidFill>
                  <a:schemeClr val="bg1"/>
                </a:solidFill>
              </a:rPr>
              <a:t> </a:t>
            </a:r>
            <a:r>
              <a:rPr lang="en-NZ" sz="2400" dirty="0" err="1">
                <a:solidFill>
                  <a:schemeClr val="bg1"/>
                </a:solidFill>
              </a:rPr>
              <a:t>tiringan</a:t>
            </a:r>
            <a:r>
              <a:rPr lang="en-NZ" sz="2400" dirty="0">
                <a:solidFill>
                  <a:schemeClr val="bg1"/>
                </a:solidFill>
              </a:rPr>
              <a:t> </a:t>
            </a:r>
            <a:r>
              <a:rPr lang="en-NZ" sz="2400" dirty="0" err="1">
                <a:solidFill>
                  <a:schemeClr val="bg1"/>
                </a:solidFill>
              </a:rPr>
              <a:t>te</a:t>
            </a:r>
            <a:r>
              <a:rPr lang="en-NZ" sz="2400" dirty="0">
                <a:solidFill>
                  <a:schemeClr val="bg1"/>
                </a:solidFill>
              </a:rPr>
              <a:t> </a:t>
            </a:r>
            <a:r>
              <a:rPr lang="en-NZ" sz="2400" dirty="0" err="1">
                <a:solidFill>
                  <a:schemeClr val="bg1"/>
                </a:solidFill>
              </a:rPr>
              <a:t>Kinnongo</a:t>
            </a:r>
            <a:r>
              <a:rPr lang="en-NZ" sz="2400" dirty="0">
                <a:solidFill>
                  <a:schemeClr val="bg1"/>
                </a:solidFill>
              </a:rPr>
              <a:t> ae </a:t>
            </a:r>
            <a:r>
              <a:rPr lang="en-NZ" sz="2400" dirty="0" err="1">
                <a:solidFill>
                  <a:schemeClr val="bg1"/>
                </a:solidFill>
              </a:rPr>
              <a:t>te</a:t>
            </a:r>
            <a:r>
              <a:rPr lang="en-NZ" sz="2400" dirty="0">
                <a:solidFill>
                  <a:schemeClr val="bg1"/>
                </a:solidFill>
              </a:rPr>
              <a:t> YCA</a:t>
            </a:r>
            <a:endParaRPr lang="en-NZ" sz="24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48292" y="9057883"/>
            <a:ext cx="3288538" cy="668422"/>
            <a:chOff x="3548292" y="9057883"/>
            <a:chExt cx="3288538" cy="66842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953" y="9057883"/>
              <a:ext cx="767877" cy="66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http://52.64.242.214/uploads/PIAT_content/images/logos/Logo%20without%20tagline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91855" y="9406051"/>
              <a:ext cx="582633" cy="213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8292" y="9331265"/>
              <a:ext cx="606670" cy="34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 descr="http://www.sprep.org/biodiversity/pyod/img/sprep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0989" y="9300369"/>
              <a:ext cx="281453" cy="424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29" y="9333079"/>
              <a:ext cx="376148" cy="34861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8659" y="9265589"/>
              <a:ext cx="387002" cy="460716"/>
            </a:xfrm>
            <a:prstGeom prst="rect">
              <a:avLst/>
            </a:prstGeom>
          </p:spPr>
        </p:pic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71941">
            <a:off x="5899909" y="280472"/>
            <a:ext cx="818968" cy="74143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287218" y="8142829"/>
            <a:ext cx="102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Te</a:t>
            </a:r>
            <a:r>
              <a:rPr lang="en-NZ" dirty="0">
                <a:solidFill>
                  <a:srgbClr val="F26664"/>
                </a:solidFill>
                <a:latin typeface="Franklin Gothic Medium" panose="020B0603020102020204" pitchFamily="34" charset="0"/>
              </a:rPr>
              <a:t> </a:t>
            </a:r>
            <a:r>
              <a:rPr lang="en-NZ" dirty="0" err="1">
                <a:solidFill>
                  <a:srgbClr val="F26664"/>
                </a:solidFill>
                <a:latin typeface="Franklin Gothic Medium" panose="020B0603020102020204" pitchFamily="34" charset="0"/>
              </a:rPr>
              <a:t>boitin</a:t>
            </a:r>
            <a:endParaRPr lang="en-NZ" dirty="0">
              <a:solidFill>
                <a:srgbClr val="F26664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039" y="6705600"/>
            <a:ext cx="1255437" cy="144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81715" y="6705600"/>
            <a:ext cx="1440000" cy="14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67" y="2335375"/>
            <a:ext cx="2387685" cy="247335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967668" y="4669314"/>
            <a:ext cx="707492" cy="61555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© </a:t>
            </a:r>
            <a:r>
              <a:rPr lang="en-NZ" sz="400" dirty="0" err="1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Tribalium</a:t>
            </a:r>
            <a:r>
              <a:rPr lang="en-NZ" sz="400" dirty="0">
                <a:solidFill>
                  <a:schemeClr val="bg2">
                    <a:lumMod val="75000"/>
                  </a:schemeClr>
                </a:solidFill>
                <a:latin typeface="Lucida Sans" panose="020B0602030504020204" pitchFamily="34" charset="0"/>
              </a:rPr>
              <a:t>/Shutterstock</a:t>
            </a:r>
          </a:p>
        </p:txBody>
      </p:sp>
    </p:spTree>
    <p:extLst>
      <p:ext uri="{BB962C8B-B14F-4D97-AF65-F5344CB8AC3E}">
        <p14:creationId xmlns:p14="http://schemas.microsoft.com/office/powerpoint/2010/main" val="503666303"/>
      </p:ext>
    </p:extLst>
  </p:cSld>
  <p:clrMapOvr>
    <a:masterClrMapping/>
  </p:clrMapOvr>
</p:sld>
</file>

<file path=ppt/theme/theme1.xml><?xml version="1.0" encoding="utf-8"?>
<a:theme xmlns:a="http://schemas.openxmlformats.org/drawingml/2006/main" name="Storyboard Layout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3816</TotalTime>
  <Words>868</Words>
  <Application>Microsoft Office PowerPoint</Application>
  <PresentationFormat>A4 Paper (210x297 mm)</PresentationFormat>
  <Paragraphs>183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Franklin Gothic Medium</vt:lpstr>
      <vt:lpstr>Lucida Sans</vt:lpstr>
      <vt:lpstr>Lucida Sans Unicode</vt:lpstr>
      <vt:lpstr>Wingdings</vt:lpstr>
      <vt:lpstr>Storyboard Layouts</vt:lpstr>
      <vt:lpstr>Build your own posters!</vt:lpstr>
      <vt:lpstr>Templates you’ll find here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kitty</dc:creator>
  <cp:lastModifiedBy>Monica Gruber</cp:lastModifiedBy>
  <cp:revision>177</cp:revision>
  <cp:lastPrinted>2016-08-16T22:14:14Z</cp:lastPrinted>
  <dcterms:created xsi:type="dcterms:W3CDTF">2016-07-04T05:45:53Z</dcterms:created>
  <dcterms:modified xsi:type="dcterms:W3CDTF">2017-11-03T22:12:56Z</dcterms:modified>
</cp:coreProperties>
</file>